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aleway"/>
      <p:regular r:id="rId42"/>
      <p:bold r:id="rId43"/>
      <p:italic r:id="rId44"/>
      <p:boldItalic r:id="rId45"/>
    </p:embeddedFont>
    <p:embeddedFont>
      <p:font typeface="Roboto"/>
      <p:regular r:id="rId46"/>
      <p:bold r:id="rId47"/>
      <p:italic r:id="rId48"/>
      <p:boldItalic r:id="rId49"/>
    </p:embeddedFont>
    <p:embeddedFont>
      <p:font typeface="Lato"/>
      <p:regular r:id="rId50"/>
      <p:bold r:id="rId51"/>
      <p:italic r:id="rId52"/>
      <p:boldItalic r:id="rId53"/>
    </p:embeddedFont>
    <p:embeddedFont>
      <p:font typeface="Helvetica Neue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jqh1RzcdheN0oBoK/0hRRF0vLY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D2BFA2-620C-4B01-8549-B63E8B33DBB8}">
  <a:tblStyle styleId="{25D2BFA2-620C-4B01-8549-B63E8B33DBB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aleway-regular.fntdata"/><Relationship Id="rId41" Type="http://schemas.openxmlformats.org/officeDocument/2006/relationships/slide" Target="slides/slide36.xml"/><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Roboto-regular.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55" Type="http://schemas.openxmlformats.org/officeDocument/2006/relationships/font" Target="fonts/HelveticaNeueLight-bold.fntdata"/><Relationship Id="rId10" Type="http://schemas.openxmlformats.org/officeDocument/2006/relationships/slide" Target="slides/slide5.xml"/><Relationship Id="rId54" Type="http://schemas.openxmlformats.org/officeDocument/2006/relationships/font" Target="fonts/HelveticaNeueLight-regular.fntdata"/><Relationship Id="rId13" Type="http://schemas.openxmlformats.org/officeDocument/2006/relationships/slide" Target="slides/slide8.xml"/><Relationship Id="rId57" Type="http://schemas.openxmlformats.org/officeDocument/2006/relationships/font" Target="fonts/HelveticaNeueLight-boldItalic.fntdata"/><Relationship Id="rId12" Type="http://schemas.openxmlformats.org/officeDocument/2006/relationships/slide" Target="slides/slide7.xml"/><Relationship Id="rId56" Type="http://schemas.openxmlformats.org/officeDocument/2006/relationships/font" Target="fonts/HelveticaNeueLight-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vIT5IOsZdBY" TargetMode="External"/><Relationship Id="rId3" Type="http://schemas.openxmlformats.org/officeDocument/2006/relationships/hyperlink" Target="https://youtu.be/JXhpkRBkdek"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rketwatch.com/story/videogames-are-a-bigger-industry-than-sports-and-movies-combined-thanks-to-the-pandemic-11608654990" TargetMode="External"/><Relationship Id="rId3" Type="http://schemas.openxmlformats.org/officeDocument/2006/relationships/hyperlink" Target="https://www.statista.com/statistics/746230/fortnite-player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a.kaspersky.com/resource-center/threats/top-7-online-gaming-dangers-facing-kids" TargetMode="External"/><Relationship Id="rId3" Type="http://schemas.openxmlformats.org/officeDocument/2006/relationships/hyperlink" Target="https://us.norton.com/internetsecurity-kids-safety-video-game-security-how-to-stay-safer-while-gaming.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a.kaspersky.com/resource-center/threats/top-7-online-gaming-dangers-facing-kid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tsafeonline.org/protecting-yourself/online-gaming/" TargetMode="External"/><Relationship Id="rId3" Type="http://schemas.openxmlformats.org/officeDocument/2006/relationships/hyperlink" Target="https://www.internetmatters.org/resources/online-gaming-advice/online-gaming-the-risk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tsafeonline.org/protecting-yourself/online-gaming/" TargetMode="External"/><Relationship Id="rId3" Type="http://schemas.openxmlformats.org/officeDocument/2006/relationships/hyperlink" Target="https://www.internetmatters.org/resources/online-gaming-advice/online-gaming-the-risks/" TargetMode="External"/><Relationship Id="rId4" Type="http://schemas.openxmlformats.org/officeDocument/2006/relationships/hyperlink" Target="https://www.internetmatters.org/resources/gaming-guide-for-teens/" TargetMode="External"/><Relationship Id="rId5" Type="http://schemas.openxmlformats.org/officeDocument/2006/relationships/hyperlink" Target="https://youtu.be/p6kOExh5Qn0"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tsafeonline.org/protecting-yourself/online-gaming/" TargetMode="External"/><Relationship Id="rId3" Type="http://schemas.openxmlformats.org/officeDocument/2006/relationships/hyperlink" Target="https://www.internetmatters.org/resources/online-gaming-advice/online-gaming-the-risk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google.com/websearch/troubleshooter/3111061#ts=2889054,2889099"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ighspeedinternet.com/resources/best-routers-for-security"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rnetmatters.org/resources/gaming-guide-for-teens/" TargetMode="External"/><Relationship Id="rId3" Type="http://schemas.openxmlformats.org/officeDocument/2006/relationships/hyperlink" Target="https://www.internetmatters.org/resources/gaming-guide-for-pre-teens/" TargetMode="External"/><Relationship Id="rId4" Type="http://schemas.openxmlformats.org/officeDocument/2006/relationships/hyperlink" Target="https://www.childline.org.uk/info-advice/bullying-abuse-safety/online-mobile-safety/sexting/zipit-app/"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 security of your information, accounts, and devices is just as important as your privacy.</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Strong passwords and the commitment not to share them are vital to protecting your family’s devices, identities, reputations, and relationships.</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Screen names</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jessicaparra2005</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pumpkinpie123</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Did you know that in 2017, the top two passwords people used were “123456” and “password”? Passwords protect our personal safety, devices, identities, reputations, and relationships, and weak ones make it easy for criminals to get our information.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b="1" lang="en" sz="1400">
                <a:solidFill>
                  <a:schemeClr val="dk1"/>
                </a:solidFill>
                <a:latin typeface="Roboto"/>
                <a:ea typeface="Roboto"/>
                <a:cs typeface="Roboto"/>
                <a:sym typeface="Roboto"/>
              </a:rPr>
              <a:t>One of the most fundamental things we can teach our kids is how to create strong passwords.</a:t>
            </a:r>
            <a:endParaRPr b="1"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Don’t use the same password on multiple accounts</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3cc0e4c8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c3cc0e4c8f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 security of your information, accounts, and devices is just as important as your privacy.</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Strong passwords and the commitment not to share them are vital to protecting your family’s devices, identities, reputations, and relationships.</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Screen names</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jessicaparra2005</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pumpkinpie123</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Did you know that in 2017, the top two passwords people used were “123456” and “password”? Passwords protect our personal safety, devices, identities, reputations, and relationships, and weak ones make it easy for criminals to get our information.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b="1" lang="en" sz="1400">
                <a:solidFill>
                  <a:schemeClr val="dk1"/>
                </a:solidFill>
                <a:latin typeface="Roboto"/>
                <a:ea typeface="Roboto"/>
                <a:cs typeface="Roboto"/>
                <a:sym typeface="Roboto"/>
              </a:rPr>
              <a:t>One of the most fundamental things we can teach our kids is how to create strong passwords.</a:t>
            </a:r>
            <a:endParaRPr b="1"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Don’t use the same password on multiple accounts</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Internet is a remarkable communication tool, and you need look no further than…well, the Internet, to see that it can be (and is) used to spread inspiring and uplifting information, or shocking and hateful commentary and opinions.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Unfortunately, the Internet itself makes no distinction between kindness or cruelty. That’s where you come in. Families are powerful influencers of their children, and they can help them “take the high road” by exemplifying the concept of “treating others as you’d want to be treated”, supporting their friends, and defusing drama and cyberbullying.</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Defining what positive behavior means in your family.</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Understanding what positivity looks like and how to express it online and through devices.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Identifying situations where it’s better to wait to communicate face-to-face than to text or post online — and when to ask a parent or older sibling for help.</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If you haven’t already, </a:t>
            </a:r>
            <a:r>
              <a:rPr b="1" lang="en" sz="1200">
                <a:solidFill>
                  <a:schemeClr val="dk1"/>
                </a:solidFill>
                <a:latin typeface="Roboto"/>
                <a:ea typeface="Roboto"/>
                <a:cs typeface="Roboto"/>
                <a:sym typeface="Roboto"/>
              </a:rPr>
              <a:t>have a discussion on what kinds of actions and behavior are important — talk about how your family treats people.</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Think about what that looks like digitally: texts, posts, comments, photos, and videos.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rPr b="1" lang="en" sz="1200">
                <a:solidFill>
                  <a:schemeClr val="dk1"/>
                </a:solidFill>
                <a:latin typeface="Roboto"/>
                <a:ea typeface="Roboto"/>
                <a:cs typeface="Roboto"/>
                <a:sym typeface="Roboto"/>
              </a:rPr>
              <a:t>Be Kind Activity</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Get two or more of the phones in your family and open up your text messages (or a messaging app everybody uses), and start a conversation between two family members. It could be about a real or made up situation — something you’re going to do this weekend, something that happened at school, someone who asked for a family member’s help, etc.</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Read the conversation out loud in a specific tone of voice — happy, sad, angry, etc.</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Talk about what you noticed while listening to them read. How did you feel when you heard it? What do you think someone outside your family would think or feel? How could those texts been worded differently? You’ll probably come up with other questions, so have at it.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Next, have two different family members try having a text conversation with a different tone from the first one: maybe an angry or sad one. Read that out loud and talk about how it came across to everybody while listening to it.</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It’s important for kids to understand that they’re not on their own </a:t>
            </a:r>
            <a:r>
              <a:rPr lang="en" sz="1200">
                <a:solidFill>
                  <a:schemeClr val="dk1"/>
                </a:solidFill>
                <a:latin typeface="Roboto"/>
                <a:ea typeface="Roboto"/>
                <a:cs typeface="Roboto"/>
                <a:sym typeface="Roboto"/>
              </a:rPr>
              <a:t>when they see inappropriate content or behavior online that makes them feel uncomfortable — especially if it’s hurtful to them or someone they care about.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They should never hesitate to get help from you or another family member they trust. It’s also good for them to know there are different ways to be brave and take action, including talking things out offline and using online reporting tools.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Define your values with your family. </a:t>
            </a:r>
            <a:r>
              <a:rPr lang="en" sz="1200">
                <a:solidFill>
                  <a:schemeClr val="dk1"/>
                </a:solidFill>
                <a:latin typeface="Roboto"/>
                <a:ea typeface="Roboto"/>
                <a:cs typeface="Roboto"/>
                <a:sym typeface="Roboto"/>
              </a:rPr>
              <a:t>One way to do it could look like this: “In our family, we treat people with _________________ both online and offline”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Keep communication lines open and firmly establish home as a safe place to talk about what happens at school and online.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Communicate frequently about family policies or rules </a:t>
            </a:r>
            <a:r>
              <a:rPr lang="en" sz="1200">
                <a:solidFill>
                  <a:schemeClr val="dk1"/>
                </a:solidFill>
                <a:latin typeface="Roboto"/>
                <a:ea typeface="Roboto"/>
                <a:cs typeface="Roboto"/>
                <a:sym typeface="Roboto"/>
              </a:rPr>
              <a:t>about the value and priority of different kinds of technology use — for communication, entertainment, work, play, socializing, etc.</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Discuss family attitudes and policies about what is and isn’t acceptable usage of devices and media, and when.</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sz="1200">
              <a:latin typeface="Roboto"/>
              <a:ea typeface="Roboto"/>
              <a:cs typeface="Roboto"/>
              <a:sym typeface="Roboto"/>
            </a:endParaRPr>
          </a:p>
          <a:p>
            <a:pPr indent="0" lvl="0" marL="0" rtl="0" algn="l">
              <a:lnSpc>
                <a:spcPct val="100000"/>
              </a:lnSpc>
              <a:spcBef>
                <a:spcPts val="0"/>
              </a:spcBef>
              <a:spcAft>
                <a:spcPts val="0"/>
              </a:spcAft>
              <a:buSzPts val="1400"/>
              <a:buNone/>
            </a:pPr>
            <a:r>
              <a:rPr b="1" lang="en" sz="1200">
                <a:latin typeface="Roboto"/>
                <a:ea typeface="Roboto"/>
                <a:cs typeface="Roboto"/>
                <a:sym typeface="Roboto"/>
              </a:rPr>
              <a:t>Brave Activity</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One of you is playing an online game with friends and someone none of the players know starts chatting with them. They’re not being mean, just nobody knows them. Decide what to do.</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400"/>
              <a:buFont typeface="Arial"/>
              <a:buNone/>
            </a:pPr>
            <a:r>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Report them?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Talk with another family member?</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Ask them to leave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Ask them to stop chatting with you</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sz="12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11fc265a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c11fc265af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11fc265a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c11fc265a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Short version: </a:t>
            </a:r>
            <a:r>
              <a:rPr lang="en" u="sng">
                <a:solidFill>
                  <a:schemeClr val="hlink"/>
                </a:solidFill>
                <a:hlinkClick r:id="rId2"/>
              </a:rPr>
              <a:t>https://youtu.be/vIT5IOsZdBY</a:t>
            </a:r>
            <a:endParaRPr/>
          </a:p>
          <a:p>
            <a:pPr indent="0" lvl="0" marL="0" rtl="0" algn="l">
              <a:lnSpc>
                <a:spcPct val="100000"/>
              </a:lnSpc>
              <a:spcBef>
                <a:spcPts val="0"/>
              </a:spcBef>
              <a:spcAft>
                <a:spcPts val="0"/>
              </a:spcAft>
              <a:buSzPts val="1400"/>
              <a:buNone/>
            </a:pPr>
            <a:r>
              <a:rPr lang="en"/>
              <a:t>Long version: </a:t>
            </a:r>
            <a:r>
              <a:rPr lang="en" u="sng">
                <a:solidFill>
                  <a:schemeClr val="hlink"/>
                </a:solidFill>
                <a:hlinkClick r:id="rId3"/>
              </a:rPr>
              <a:t>https://youtu.be/JXhpkRBkdek</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11fc265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c11fc265af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https://www.marketwatch.com/story/videogames-are-a-bigger-industry-than-sports-and-movies-combined-thanks-to-the-pandemic-11608654990</a:t>
            </a:r>
            <a:endParaRPr/>
          </a:p>
          <a:p>
            <a:pPr indent="0" lvl="0" marL="0" rtl="0" algn="l">
              <a:lnSpc>
                <a:spcPct val="100000"/>
              </a:lnSpc>
              <a:spcBef>
                <a:spcPts val="0"/>
              </a:spcBef>
              <a:spcAft>
                <a:spcPts val="0"/>
              </a:spcAft>
              <a:buSzPts val="1400"/>
              <a:buNone/>
            </a:pPr>
            <a:r>
              <a:rPr lang="en" u="sng">
                <a:solidFill>
                  <a:schemeClr val="hlink"/>
                </a:solidFill>
                <a:hlinkClick r:id="rId3"/>
              </a:rPr>
              <a:t>https://www.statista.com/statistics/746230/fortnite-players/</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11fc265a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c11fc265af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https://usa.kaspersky.com/resource-center/threats/top-7-online-gaming-dangers-facing-kids</a:t>
            </a:r>
            <a:r>
              <a:rPr lang="en"/>
              <a:t> </a:t>
            </a:r>
            <a:endParaRPr/>
          </a:p>
          <a:p>
            <a:pPr indent="0" lvl="0" marL="0" rtl="0" algn="l">
              <a:lnSpc>
                <a:spcPct val="100000"/>
              </a:lnSpc>
              <a:spcBef>
                <a:spcPts val="0"/>
              </a:spcBef>
              <a:spcAft>
                <a:spcPts val="0"/>
              </a:spcAft>
              <a:buSzPts val="1400"/>
              <a:buNone/>
            </a:pPr>
            <a:r>
              <a:rPr lang="en" u="sng">
                <a:solidFill>
                  <a:schemeClr val="hlink"/>
                </a:solidFill>
                <a:hlinkClick r:id="rId3"/>
              </a:rPr>
              <a:t>https://us.norton.com/internetsecurity-kids-safety-video-game-security-how-to-stay-safer-while-gaming.html</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11fc265a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c11fc265af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https://usa.kaspersky.com/resource-center/threats/top-7-online-gaming-dangers-facing-kids</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11fc265a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c11fc265af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https://www.getsafeonline.org/protecting-yourself/online-gaming/</a:t>
            </a:r>
            <a:endParaRPr/>
          </a:p>
          <a:p>
            <a:pPr indent="0" lvl="0" marL="0" rtl="0" algn="l">
              <a:lnSpc>
                <a:spcPct val="100000"/>
              </a:lnSpc>
              <a:spcBef>
                <a:spcPts val="0"/>
              </a:spcBef>
              <a:spcAft>
                <a:spcPts val="0"/>
              </a:spcAft>
              <a:buSzPts val="1400"/>
              <a:buNone/>
            </a:pPr>
            <a:r>
              <a:rPr lang="en" u="sng">
                <a:solidFill>
                  <a:schemeClr val="hlink"/>
                </a:solidFill>
                <a:hlinkClick r:id="rId3"/>
              </a:rPr>
              <a:t>https://www.internetmatters.org/resources/online-gaming-advice/online-gaming-the-risks/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11fc265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c11fc265af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https://www.getsafeonline.org/protecting-yourself/online-gaming/</a:t>
            </a:r>
            <a:endParaRPr/>
          </a:p>
          <a:p>
            <a:pPr indent="0" lvl="0" marL="0" rtl="0" algn="l">
              <a:lnSpc>
                <a:spcPct val="100000"/>
              </a:lnSpc>
              <a:spcBef>
                <a:spcPts val="0"/>
              </a:spcBef>
              <a:spcAft>
                <a:spcPts val="0"/>
              </a:spcAft>
              <a:buSzPts val="1400"/>
              <a:buNone/>
            </a:pPr>
            <a:r>
              <a:rPr lang="en" u="sng">
                <a:solidFill>
                  <a:schemeClr val="hlink"/>
                </a:solidFill>
                <a:hlinkClick r:id="rId3"/>
              </a:rPr>
              <a:t>https://www.internetmatters.org/resources/online-gaming-advice/online-gaming-the-risks/</a:t>
            </a:r>
            <a:endParaRPr/>
          </a:p>
          <a:p>
            <a:pPr indent="0" lvl="0" marL="0" rtl="0" algn="l">
              <a:lnSpc>
                <a:spcPct val="100000"/>
              </a:lnSpc>
              <a:spcBef>
                <a:spcPts val="0"/>
              </a:spcBef>
              <a:spcAft>
                <a:spcPts val="0"/>
              </a:spcAft>
              <a:buSzPts val="1400"/>
              <a:buNone/>
            </a:pPr>
            <a:r>
              <a:rPr lang="en" u="sng">
                <a:solidFill>
                  <a:schemeClr val="hlink"/>
                </a:solidFill>
                <a:hlinkClick r:id="rId4"/>
              </a:rPr>
              <a:t>https://www.internetmatters.org/resources/gaming-guide-for-teens/</a:t>
            </a:r>
            <a:endParaRPr/>
          </a:p>
          <a:p>
            <a:pPr indent="0" lvl="0" marL="0" rtl="0" algn="l">
              <a:lnSpc>
                <a:spcPct val="100000"/>
              </a:lnSpc>
              <a:spcBef>
                <a:spcPts val="0"/>
              </a:spcBef>
              <a:spcAft>
                <a:spcPts val="0"/>
              </a:spcAft>
              <a:buSzPts val="1400"/>
              <a:buNone/>
            </a:pPr>
            <a:r>
              <a:rPr lang="en"/>
              <a:t>https://www.internetmatters.org/resources/gaming-guide-for-pre-teens/</a:t>
            </a:r>
            <a:endParaRPr/>
          </a:p>
          <a:p>
            <a:pPr indent="0" lvl="0" marL="0" rtl="0" algn="l">
              <a:lnSpc>
                <a:spcPct val="100000"/>
              </a:lnSpc>
              <a:spcBef>
                <a:spcPts val="0"/>
              </a:spcBef>
              <a:spcAft>
                <a:spcPts val="0"/>
              </a:spcAft>
              <a:buSzPts val="1400"/>
              <a:buNone/>
            </a:pPr>
            <a:r>
              <a:rPr lang="en"/>
              <a:t>https://www.verywellfamily.com/what-are-the-effects-of-cyberbullying-460558</a:t>
            </a:r>
            <a:endParaRPr/>
          </a:p>
          <a:p>
            <a:pPr indent="0" lvl="0" marL="0" rtl="0" algn="l">
              <a:lnSpc>
                <a:spcPct val="100000"/>
              </a:lnSpc>
              <a:spcBef>
                <a:spcPts val="0"/>
              </a:spcBef>
              <a:spcAft>
                <a:spcPts val="0"/>
              </a:spcAft>
              <a:buSzPts val="1400"/>
              <a:buNone/>
            </a:pPr>
            <a:r>
              <a:rPr lang="en"/>
              <a:t>When Gaming Goes Bad: </a:t>
            </a:r>
            <a:r>
              <a:rPr lang="en" u="sng">
                <a:solidFill>
                  <a:schemeClr val="hlink"/>
                </a:solidFill>
                <a:hlinkClick r:id="rId5"/>
              </a:rPr>
              <a:t>https://youtu.be/p6kOExh5Qn0</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11fc265a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c11fc265af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https://www.getsafeonline.org/protecting-yourself/online-gaming/</a:t>
            </a:r>
            <a:endParaRPr/>
          </a:p>
          <a:p>
            <a:pPr indent="0" lvl="0" marL="0" rtl="0" algn="l">
              <a:lnSpc>
                <a:spcPct val="100000"/>
              </a:lnSpc>
              <a:spcBef>
                <a:spcPts val="0"/>
              </a:spcBef>
              <a:spcAft>
                <a:spcPts val="0"/>
              </a:spcAft>
              <a:buSzPts val="1400"/>
              <a:buNone/>
            </a:pPr>
            <a:r>
              <a:rPr lang="en" u="sng">
                <a:solidFill>
                  <a:schemeClr val="hlink"/>
                </a:solidFill>
                <a:hlinkClick r:id="rId3"/>
              </a:rPr>
              <a:t>https://www.internetmatters.org/resources/online-gaming-advice/online-gaming-the-risks/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11fc265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c11fc265af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4aefc11b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c4aefc11b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Turn on safe search for your account</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When SafeSearch is on, it helps filter out explicit content in Google's search results for all your queries across images, videos, and websites.</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While SafeSearch isn’t 100% accurate, it’s designed to help block explicit results, like pornography, from your Google search results.</a:t>
            </a:r>
            <a:endParaRPr sz="1400">
              <a:solidFill>
                <a:schemeClr val="dk1"/>
              </a:solidFill>
              <a:latin typeface="Roboto"/>
              <a:ea typeface="Roboto"/>
              <a:cs typeface="Roboto"/>
              <a:sym typeface="Roboto"/>
            </a:endParaRPr>
          </a:p>
          <a:p>
            <a:pPr indent="-317500" lvl="0" marL="457200" rtl="0" algn="l">
              <a:lnSpc>
                <a:spcPct val="100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SafeSearch turned on automatically for users under 13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400">
                <a:solidFill>
                  <a:schemeClr val="dk1"/>
                </a:solidFill>
                <a:latin typeface="Roboto"/>
                <a:ea typeface="Roboto"/>
                <a:cs typeface="Roboto"/>
                <a:sym typeface="Roboto"/>
              </a:rPr>
              <a:t>Remove personal info from Google: </a:t>
            </a:r>
            <a:r>
              <a:rPr lang="en" sz="1400" u="sng">
                <a:solidFill>
                  <a:schemeClr val="hlink"/>
                </a:solidFill>
                <a:latin typeface="Roboto"/>
                <a:ea typeface="Roboto"/>
                <a:cs typeface="Roboto"/>
                <a:sym typeface="Roboto"/>
                <a:hlinkClick r:id="rId2"/>
              </a:rPr>
              <a:t>https://support.google.com/websearch/troubleshooter/3111061#ts=2889054,2889099</a:t>
            </a:r>
            <a:r>
              <a:rPr lang="en" sz="1400">
                <a:solidFill>
                  <a:schemeClr val="dk1"/>
                </a:solidFill>
                <a:latin typeface="Roboto"/>
                <a:ea typeface="Roboto"/>
                <a:cs typeface="Roboto"/>
                <a:sym typeface="Roboto"/>
              </a:rPr>
              <a:t> </a:t>
            </a:r>
            <a:endParaRPr sz="1400">
              <a:solidFill>
                <a:schemeClr val="dk1"/>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https://www.pcmag.com/picks/the-best-parental-control-apps-for-your-phone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11fc265a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c11fc265a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CleanBrowsing DNS</a:t>
            </a:r>
            <a:endParaRPr/>
          </a:p>
          <a:p>
            <a:pPr indent="0" lvl="0" marL="0" rtl="0" algn="l">
              <a:lnSpc>
                <a:spcPct val="100000"/>
              </a:lnSpc>
              <a:spcBef>
                <a:spcPts val="0"/>
              </a:spcBef>
              <a:spcAft>
                <a:spcPts val="0"/>
              </a:spcAft>
              <a:buSzPts val="1400"/>
              <a:buNone/>
            </a:pPr>
            <a:r>
              <a:rPr lang="en" u="sng">
                <a:solidFill>
                  <a:schemeClr val="hlink"/>
                </a:solidFill>
                <a:hlinkClick r:id="rId2"/>
              </a:rPr>
              <a:t>https://www.highspeedinternet.com/resources/best-routers-for-security</a:t>
            </a:r>
            <a:endParaRPr/>
          </a:p>
          <a:p>
            <a:pPr indent="0" lvl="0" marL="0" rtl="0" algn="l">
              <a:lnSpc>
                <a:spcPct val="100000"/>
              </a:lnSpc>
              <a:spcBef>
                <a:spcPts val="0"/>
              </a:spcBef>
              <a:spcAft>
                <a:spcPts val="0"/>
              </a:spcAft>
              <a:buSzPts val="1400"/>
              <a:buNone/>
            </a:pPr>
            <a:r>
              <a:rPr lang="en"/>
              <a:t>Router: Netgear Nighthawk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3cc0e4c8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c3cc0e4c8f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11fc265a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c11fc265af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11fc265a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c11fc265af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https://www.familyeducation.com/mobile-apps/a-complete-guide-to-potentially-dangerous-apps-all-parents-should-be-aware-of</a:t>
            </a:r>
            <a:endParaRPr/>
          </a:p>
          <a:p>
            <a:pPr indent="0" lvl="0" marL="0" rtl="0" algn="l">
              <a:lnSpc>
                <a:spcPct val="100000"/>
              </a:lnSpc>
              <a:spcBef>
                <a:spcPts val="0"/>
              </a:spcBef>
              <a:spcAft>
                <a:spcPts val="0"/>
              </a:spcAft>
              <a:buSzPts val="1400"/>
              <a:buNone/>
            </a:pPr>
            <a:r>
              <a:rPr lang="en"/>
              <a:t>https://nationalonlinesafety.com/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11fc265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c11fc265a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3cc0e4c8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c3cc0e4c8f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1A9988"/>
              </a:buClr>
              <a:buSzPts val="1400"/>
              <a:buFont typeface="Arial"/>
              <a:buNone/>
            </a:pPr>
            <a:r>
              <a:rPr lang="en" u="sng">
                <a:solidFill>
                  <a:srgbClr val="1C3678"/>
                </a:solidFill>
                <a:hlinkClick r:id="rId2">
                  <a:extLst>
                    <a:ext uri="{A12FA001-AC4F-418D-AE19-62706E023703}">
                      <ahyp:hlinkClr val="tx"/>
                    </a:ext>
                  </a:extLst>
                </a:hlinkClick>
              </a:rPr>
              <a:t>https://www.internetmatters.org/resources/gaming-guide-for-teens/</a:t>
            </a:r>
            <a:endParaRPr>
              <a:solidFill>
                <a:srgbClr val="1A9988"/>
              </a:solidFill>
            </a:endParaRPr>
          </a:p>
          <a:p>
            <a:pPr indent="0" lvl="0" marL="0" rtl="0" algn="l">
              <a:lnSpc>
                <a:spcPct val="100000"/>
              </a:lnSpc>
              <a:spcBef>
                <a:spcPts val="0"/>
              </a:spcBef>
              <a:spcAft>
                <a:spcPts val="0"/>
              </a:spcAft>
              <a:buClr>
                <a:srgbClr val="1A9988"/>
              </a:buClr>
              <a:buSzPts val="1400"/>
              <a:buFont typeface="Arial"/>
              <a:buNone/>
            </a:pPr>
            <a:r>
              <a:rPr lang="en" u="sng">
                <a:solidFill>
                  <a:srgbClr val="1C3678"/>
                </a:solidFill>
                <a:hlinkClick r:id="rId3">
                  <a:extLst>
                    <a:ext uri="{A12FA001-AC4F-418D-AE19-62706E023703}">
                      <ahyp:hlinkClr val="tx"/>
                    </a:ext>
                  </a:extLst>
                </a:hlinkClick>
              </a:rPr>
              <a:t>https://www.internetmatters.org/resources/gaming-guide-for-pre-teens/</a:t>
            </a:r>
            <a:r>
              <a:rPr lang="en">
                <a:solidFill>
                  <a:srgbClr val="1A9988"/>
                </a:solidFill>
              </a:rPr>
              <a:t> </a:t>
            </a:r>
            <a:endParaRPr>
              <a:solidFill>
                <a:srgbClr val="1C3678"/>
              </a:solidFill>
            </a:endParaRPr>
          </a:p>
          <a:p>
            <a:pPr indent="0" lvl="0" marL="0" rtl="0" algn="l">
              <a:lnSpc>
                <a:spcPct val="100000"/>
              </a:lnSpc>
              <a:spcBef>
                <a:spcPts val="0"/>
              </a:spcBef>
              <a:spcAft>
                <a:spcPts val="0"/>
              </a:spcAft>
              <a:buSzPts val="1400"/>
              <a:buNone/>
            </a:pPr>
            <a:r>
              <a:rPr lang="en" u="sng">
                <a:solidFill>
                  <a:srgbClr val="1C3678"/>
                </a:solidFill>
                <a:hlinkClick r:id="rId4">
                  <a:extLst>
                    <a:ext uri="{A12FA001-AC4F-418D-AE19-62706E023703}">
                      <ahyp:hlinkClr val="tx"/>
                    </a:ext>
                  </a:extLst>
                </a:hlinkClick>
              </a:rPr>
              <a:t>https://www.childline.org.uk/info-advice/bullying-abuse-safety/online-mobile-safety/sexting/zipit-app/ </a:t>
            </a:r>
            <a:r>
              <a:rPr lang="en">
                <a:solidFill>
                  <a:srgbClr val="1C3678"/>
                </a:solidFill>
              </a:rPr>
              <a:t> </a:t>
            </a:r>
            <a:endParaRPr>
              <a:solidFill>
                <a:srgbClr val="1C3678"/>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c3cc0e4c8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c3cc0e4c8f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3cc0e4c8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c3cc0e4c8f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3cc0e4c8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c3cc0e4c8f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11fc265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c11fc265af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3cc0e4c8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c3cc0e4c8f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Information travels fast online, and without some careful consideration, we can find ourselves in situations that may have lasting consequences.  The solution? Learning how and what to share with people we know and people we really don’t know.</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Understanding what kinds of information are okay to be shared and what should be kept private — or just within your family.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Talking as a family about what your kids can do when they wonder what to share and who to share it with.</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Learning how to see privacy from different perspectives.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Our online privacy depends a lot on what we do and don’t share about ourselves and our families online — especially on social media.</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A really important skill for kids to have is knowing what is and isn’t okay to share. </a:t>
            </a:r>
            <a:r>
              <a:rPr lang="en" sz="1200">
                <a:solidFill>
                  <a:schemeClr val="dk1"/>
                </a:solidFill>
                <a:latin typeface="Roboto"/>
                <a:ea typeface="Roboto"/>
                <a:cs typeface="Roboto"/>
                <a:sym typeface="Roboto"/>
              </a:rPr>
              <a:t>It’s a skill we all develop with practice, and the </a:t>
            </a:r>
            <a:r>
              <a:rPr b="1" lang="en" sz="1200">
                <a:solidFill>
                  <a:schemeClr val="dk1"/>
                </a:solidFill>
                <a:latin typeface="Roboto"/>
                <a:ea typeface="Roboto"/>
                <a:cs typeface="Roboto"/>
                <a:sym typeface="Roboto"/>
              </a:rPr>
              <a:t>best place to start is at home.</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Part of that skill-building is thinking about the two types of sharing that all families have: internal (what you share with family members only) and external (what you share with people outside the family).</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rPr b="1" lang="en" sz="1400">
                <a:solidFill>
                  <a:schemeClr val="dk1"/>
                </a:solidFill>
                <a:latin typeface="Roboto"/>
                <a:ea typeface="Roboto"/>
                <a:cs typeface="Roboto"/>
                <a:sym typeface="Roboto"/>
              </a:rPr>
              <a:t>Smart Activity</a:t>
            </a:r>
            <a:endParaRPr b="1" sz="14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200"/>
              <a:buFont typeface="Arial"/>
              <a:buNone/>
            </a:pPr>
            <a:r>
              <a:rPr lang="en" sz="1400">
                <a:solidFill>
                  <a:schemeClr val="dk1"/>
                </a:solidFill>
                <a:latin typeface="Roboto"/>
                <a:ea typeface="Roboto"/>
                <a:cs typeface="Roboto"/>
                <a:sym typeface="Roboto"/>
              </a:rPr>
              <a:t>Your kids are really excited about a trip you’ve planned to visit their grandparents, and you are too. One of them used your smartphone to post about the trip on your social media profile — when you’re going and where, posting photos and “tagging” everyone, including the grandparents — in the post. Do you… </a:t>
            </a:r>
            <a:br>
              <a:rPr lang="en" sz="1400">
                <a:solidFill>
                  <a:schemeClr val="dk1"/>
                </a:solidFill>
                <a:latin typeface="Roboto"/>
                <a:ea typeface="Roboto"/>
                <a:cs typeface="Roboto"/>
                <a:sym typeface="Roboto"/>
              </a:rPr>
            </a:b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Tell them to delete the post because it’s unwise to post vacation dates and locations in social media because they’re basically “telling the world” that no one will be home during that time?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Ask them if they received permission from their grandparents if it's okay to post those photos and tag them in social media?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Remind them always to ask permission of anyone they photograph and talk about online before posting something about them?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Tell them they can always come and ask you if they’re not sure if it’s okay to share something online?</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Tell them they should wait until after the trip is over to post online</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It’s important to help kids become aware that what they see online isn’t always true, real, or reliable.</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Figuring out what’s real and what’s fake is vital to online safety and citizenship.</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Understanding that just because something is online doesn’t mean it’s true.</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Learning how online search works and why it’s important to use critical thinking when searching the Web for information and other content.</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Thinking about the value of search results, websites, and other sources of information and be alert to misinformation, “fake news” and manipulation.</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rPr b="1" lang="en" sz="1400">
                <a:solidFill>
                  <a:schemeClr val="dk1"/>
                </a:solidFill>
                <a:latin typeface="Roboto"/>
                <a:ea typeface="Roboto"/>
                <a:cs typeface="Roboto"/>
                <a:sym typeface="Roboto"/>
              </a:rPr>
              <a:t>Alert Activity</a:t>
            </a:r>
            <a:endParaRPr b="1"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Pick a topic your child is interested in (a pro athlete, their favorite cause, actor or musical artist, a much-loved film or author, etc.) and type it in the search box</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Click on a variety of results, both from the results that appear at the top and from the ones that are found several pages deeper.</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Ask how they feel about results that come from results near the top vs. results they find deeper in. Do they trust one more than another? Why or why not?</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4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4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 name="Google Shape;61;p45"/>
          <p:cNvGrpSpPr/>
          <p:nvPr/>
        </p:nvGrpSpPr>
        <p:grpSpPr>
          <a:xfrm>
            <a:off x="830394" y="1191276"/>
            <a:ext cx="745764" cy="45826"/>
            <a:chOff x="4580561" y="2589004"/>
            <a:chExt cx="1064464" cy="25200"/>
          </a:xfrm>
        </p:grpSpPr>
        <p:sp>
          <p:nvSpPr>
            <p:cNvPr id="62" name="Google Shape;62;p4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4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5" name="Google Shape;65;p4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6" name="Google Shape;66;p4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7" name="Google Shape;67;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4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 name="Google Shape;70;p46"/>
          <p:cNvGrpSpPr/>
          <p:nvPr/>
        </p:nvGrpSpPr>
        <p:grpSpPr>
          <a:xfrm>
            <a:off x="830394" y="1191276"/>
            <a:ext cx="745764" cy="45826"/>
            <a:chOff x="4580561" y="2589004"/>
            <a:chExt cx="1064464" cy="25200"/>
          </a:xfrm>
        </p:grpSpPr>
        <p:sp>
          <p:nvSpPr>
            <p:cNvPr id="71" name="Google Shape;71;p4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4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74" name="Google Shape;74;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4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p47"/>
          <p:cNvGrpSpPr/>
          <p:nvPr/>
        </p:nvGrpSpPr>
        <p:grpSpPr>
          <a:xfrm>
            <a:off x="830394" y="1191276"/>
            <a:ext cx="745764" cy="45826"/>
            <a:chOff x="4580561" y="2589004"/>
            <a:chExt cx="1064464" cy="25200"/>
          </a:xfrm>
        </p:grpSpPr>
        <p:sp>
          <p:nvSpPr>
            <p:cNvPr id="78" name="Google Shape;78;p4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 name="Google Shape;80;p4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81" name="Google Shape;81;p4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2" name="Google Shape;82;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3" name="Shape 83"/>
        <p:cNvGrpSpPr/>
        <p:nvPr/>
      </p:nvGrpSpPr>
      <p:grpSpPr>
        <a:xfrm>
          <a:off x="0" y="0"/>
          <a:ext cx="0" cy="0"/>
          <a:chOff x="0" y="0"/>
          <a:chExt cx="0" cy="0"/>
        </a:xfrm>
      </p:grpSpPr>
      <p:grpSp>
        <p:nvGrpSpPr>
          <p:cNvPr id="84" name="Google Shape;84;p48"/>
          <p:cNvGrpSpPr/>
          <p:nvPr/>
        </p:nvGrpSpPr>
        <p:grpSpPr>
          <a:xfrm>
            <a:off x="830394" y="4169150"/>
            <a:ext cx="745764" cy="45826"/>
            <a:chOff x="4580561" y="2589004"/>
            <a:chExt cx="1064464" cy="25200"/>
          </a:xfrm>
        </p:grpSpPr>
        <p:sp>
          <p:nvSpPr>
            <p:cNvPr id="85" name="Google Shape;85;p4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 name="Google Shape;87;p4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88" name="Google Shape;88;p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4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 name="Google Shape;91;p49"/>
          <p:cNvGrpSpPr/>
          <p:nvPr/>
        </p:nvGrpSpPr>
        <p:grpSpPr>
          <a:xfrm>
            <a:off x="830394" y="1191276"/>
            <a:ext cx="745764" cy="45826"/>
            <a:chOff x="4580561" y="2589004"/>
            <a:chExt cx="1064464" cy="25200"/>
          </a:xfrm>
        </p:grpSpPr>
        <p:sp>
          <p:nvSpPr>
            <p:cNvPr id="92" name="Google Shape;92;p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4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5" name="Google Shape;95;p4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96" name="Google Shape;96;p4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7" name="Google Shape;97;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5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00" name="Google Shape;100;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01" name="Shape 101"/>
        <p:cNvGrpSpPr/>
        <p:nvPr/>
      </p:nvGrpSpPr>
      <p:grpSpPr>
        <a:xfrm>
          <a:off x="0" y="0"/>
          <a:ext cx="0" cy="0"/>
          <a:chOff x="0" y="0"/>
          <a:chExt cx="0" cy="0"/>
        </a:xfrm>
      </p:grpSpPr>
      <p:grpSp>
        <p:nvGrpSpPr>
          <p:cNvPr id="102" name="Google Shape;102;p51"/>
          <p:cNvGrpSpPr/>
          <p:nvPr/>
        </p:nvGrpSpPr>
        <p:grpSpPr>
          <a:xfrm>
            <a:off x="830394" y="4169150"/>
            <a:ext cx="745764" cy="45826"/>
            <a:chOff x="4580561" y="2589004"/>
            <a:chExt cx="1064464" cy="25200"/>
          </a:xfrm>
        </p:grpSpPr>
        <p:sp>
          <p:nvSpPr>
            <p:cNvPr id="103" name="Google Shape;103;p5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5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06" name="Google Shape;106;p5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107" name="Google Shape;107;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8" name="Shape 108"/>
        <p:cNvGrpSpPr/>
        <p:nvPr/>
      </p:nvGrpSpPr>
      <p:grpSpPr>
        <a:xfrm>
          <a:off x="0" y="0"/>
          <a:ext cx="0" cy="0"/>
          <a:chOff x="0" y="0"/>
          <a:chExt cx="0" cy="0"/>
        </a:xfrm>
      </p:grpSpPr>
      <p:sp>
        <p:nvSpPr>
          <p:cNvPr id="109" name="Google Shape;109;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110" name="Shape 110"/>
        <p:cNvGrpSpPr/>
        <p:nvPr/>
      </p:nvGrpSpPr>
      <p:grpSpPr>
        <a:xfrm>
          <a:off x="0" y="0"/>
          <a:ext cx="0" cy="0"/>
          <a:chOff x="0" y="0"/>
          <a:chExt cx="0" cy="0"/>
        </a:xfrm>
      </p:grpSpPr>
      <p:sp>
        <p:nvSpPr>
          <p:cNvPr id="111" name="Google Shape;111;p5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2" name="Google Shape;112;p5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13" name="Google Shape;113;p5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4" name="Google Shape;114;p5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5" name="Google Shape;115;p5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116" name="Shape 116"/>
        <p:cNvGrpSpPr/>
        <p:nvPr/>
      </p:nvGrpSpPr>
      <p:grpSpPr>
        <a:xfrm>
          <a:off x="0" y="0"/>
          <a:ext cx="0" cy="0"/>
          <a:chOff x="0" y="0"/>
          <a:chExt cx="0" cy="0"/>
        </a:xfrm>
      </p:grpSpPr>
      <p:sp>
        <p:nvSpPr>
          <p:cNvPr id="117" name="Google Shape;117;p5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18" name="Google Shape;118;p5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9" name="Google Shape;119;p5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10" name="Shape 10"/>
        <p:cNvGrpSpPr/>
        <p:nvPr/>
      </p:nvGrpSpPr>
      <p:grpSpPr>
        <a:xfrm>
          <a:off x="0" y="0"/>
          <a:ext cx="0" cy="0"/>
          <a:chOff x="0" y="0"/>
          <a:chExt cx="0" cy="0"/>
        </a:xfrm>
      </p:grpSpPr>
      <p:sp>
        <p:nvSpPr>
          <p:cNvPr id="11" name="Google Shape;11;p39"/>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 name="Google Shape;12;p3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3" name="Google Shape;13;p3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4" name="Google Shape;14;p3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120" name="Shape 120"/>
        <p:cNvGrpSpPr/>
        <p:nvPr/>
      </p:nvGrpSpPr>
      <p:grpSpPr>
        <a:xfrm>
          <a:off x="0" y="0"/>
          <a:ext cx="0" cy="0"/>
          <a:chOff x="0" y="0"/>
          <a:chExt cx="0" cy="0"/>
        </a:xfrm>
      </p:grpSpPr>
      <p:sp>
        <p:nvSpPr>
          <p:cNvPr id="121" name="Google Shape;121;p55"/>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22" name="Google Shape;122;p5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23" name="Google Shape;123;p5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24" name="Google Shape;124;p5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125" name="Shape 1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_2">
    <p:spTree>
      <p:nvGrpSpPr>
        <p:cNvPr id="128" name="Shape 128"/>
        <p:cNvGrpSpPr/>
        <p:nvPr/>
      </p:nvGrpSpPr>
      <p:grpSpPr>
        <a:xfrm>
          <a:off x="0" y="0"/>
          <a:ext cx="0" cy="0"/>
          <a:chOff x="0" y="0"/>
          <a:chExt cx="0" cy="0"/>
        </a:xfrm>
      </p:grpSpPr>
      <p:sp>
        <p:nvSpPr>
          <p:cNvPr id="129" name="Google Shape;129;p60"/>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30" name="Google Shape;130;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31" name="Google Shape;131;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32" name="Google Shape;132;p6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33" name="Google Shape;133;p6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134" name="Shape 134"/>
        <p:cNvGrpSpPr/>
        <p:nvPr/>
      </p:nvGrpSpPr>
      <p:grpSpPr>
        <a:xfrm>
          <a:off x="0" y="0"/>
          <a:ext cx="0" cy="0"/>
          <a:chOff x="0" y="0"/>
          <a:chExt cx="0" cy="0"/>
        </a:xfrm>
      </p:grpSpPr>
      <p:sp>
        <p:nvSpPr>
          <p:cNvPr id="135" name="Google Shape;135;p61"/>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6" name="Google Shape;136;p6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37" name="Google Shape;137;p6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138" name="Shape 138"/>
        <p:cNvGrpSpPr/>
        <p:nvPr/>
      </p:nvGrpSpPr>
      <p:grpSpPr>
        <a:xfrm>
          <a:off x="0" y="0"/>
          <a:ext cx="0" cy="0"/>
          <a:chOff x="0" y="0"/>
          <a:chExt cx="0" cy="0"/>
        </a:xfrm>
      </p:grpSpPr>
      <p:sp>
        <p:nvSpPr>
          <p:cNvPr id="139" name="Google Shape;139;p6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40" name="Google Shape;140;p62"/>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141" name="Shape 141"/>
        <p:cNvGrpSpPr/>
        <p:nvPr/>
      </p:nvGrpSpPr>
      <p:grpSpPr>
        <a:xfrm>
          <a:off x="0" y="0"/>
          <a:ext cx="0" cy="0"/>
          <a:chOff x="0" y="0"/>
          <a:chExt cx="0" cy="0"/>
        </a:xfrm>
      </p:grpSpPr>
      <p:sp>
        <p:nvSpPr>
          <p:cNvPr id="142" name="Google Shape;142;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3"/>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44" name="Google Shape;144;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311150" lvl="0" marL="457200" marR="0" algn="l">
              <a:lnSpc>
                <a:spcPct val="260000"/>
              </a:lnSpc>
              <a:spcBef>
                <a:spcPts val="0"/>
              </a:spcBef>
              <a:spcAft>
                <a:spcPts val="0"/>
              </a:spcAft>
              <a:buSzPts val="1300"/>
              <a:buChar char="●"/>
              <a:defRPr sz="1100">
                <a:solidFill>
                  <a:srgbClr val="5F6368"/>
                </a:solidFill>
              </a:defRPr>
            </a:lvl1pPr>
            <a:lvl2pPr indent="-298450" lvl="1" marL="914400" marR="0" algn="l">
              <a:lnSpc>
                <a:spcPct val="260000"/>
              </a:lnSpc>
              <a:spcBef>
                <a:spcPts val="0"/>
              </a:spcBef>
              <a:spcAft>
                <a:spcPts val="0"/>
              </a:spcAft>
              <a:buSzPts val="1100"/>
              <a:buChar char="○"/>
              <a:defRPr sz="1100">
                <a:solidFill>
                  <a:srgbClr val="5F6368"/>
                </a:solidFill>
              </a:defRPr>
            </a:lvl2pPr>
            <a:lvl3pPr indent="-298450" lvl="2" marL="1371600" algn="l">
              <a:lnSpc>
                <a:spcPct val="260000"/>
              </a:lnSpc>
              <a:spcBef>
                <a:spcPts val="0"/>
              </a:spcBef>
              <a:spcAft>
                <a:spcPts val="0"/>
              </a:spcAft>
              <a:buClr>
                <a:srgbClr val="5F6368"/>
              </a:buClr>
              <a:buSzPts val="1100"/>
              <a:buChar char="■"/>
              <a:defRPr sz="1100">
                <a:solidFill>
                  <a:srgbClr val="5F6368"/>
                </a:solidFill>
              </a:defRPr>
            </a:lvl3pPr>
            <a:lvl4pPr indent="-298450" lvl="3" marL="1828800" algn="l">
              <a:lnSpc>
                <a:spcPct val="260000"/>
              </a:lnSpc>
              <a:spcBef>
                <a:spcPts val="1600"/>
              </a:spcBef>
              <a:spcAft>
                <a:spcPts val="0"/>
              </a:spcAft>
              <a:buClr>
                <a:srgbClr val="5F6368"/>
              </a:buClr>
              <a:buSzPts val="1100"/>
              <a:buChar char="●"/>
              <a:defRPr sz="1100">
                <a:solidFill>
                  <a:srgbClr val="5F6368"/>
                </a:solidFill>
              </a:defRPr>
            </a:lvl4pPr>
            <a:lvl5pPr indent="-298450" lvl="4" marL="2286000" algn="l">
              <a:lnSpc>
                <a:spcPct val="260000"/>
              </a:lnSpc>
              <a:spcBef>
                <a:spcPts val="1600"/>
              </a:spcBef>
              <a:spcAft>
                <a:spcPts val="0"/>
              </a:spcAft>
              <a:buClr>
                <a:srgbClr val="5F6368"/>
              </a:buClr>
              <a:buSzPts val="1100"/>
              <a:buChar char="○"/>
              <a:defRPr sz="1100">
                <a:solidFill>
                  <a:srgbClr val="5F6368"/>
                </a:solidFill>
              </a:defRPr>
            </a:lvl5pPr>
            <a:lvl6pPr indent="-298450" lvl="5" marL="2743200" algn="l">
              <a:lnSpc>
                <a:spcPct val="260000"/>
              </a:lnSpc>
              <a:spcBef>
                <a:spcPts val="1600"/>
              </a:spcBef>
              <a:spcAft>
                <a:spcPts val="0"/>
              </a:spcAft>
              <a:buClr>
                <a:srgbClr val="5F6368"/>
              </a:buClr>
              <a:buSzPts val="1100"/>
              <a:buChar char="■"/>
              <a:defRPr sz="1100">
                <a:solidFill>
                  <a:srgbClr val="5F6368"/>
                </a:solidFill>
              </a:defRPr>
            </a:lvl6pPr>
            <a:lvl7pPr indent="-298450" lvl="6" marL="3200400" algn="l">
              <a:lnSpc>
                <a:spcPct val="260000"/>
              </a:lnSpc>
              <a:spcBef>
                <a:spcPts val="1600"/>
              </a:spcBef>
              <a:spcAft>
                <a:spcPts val="0"/>
              </a:spcAft>
              <a:buClr>
                <a:srgbClr val="5F6368"/>
              </a:buClr>
              <a:buSzPts val="1100"/>
              <a:buChar char="●"/>
              <a:defRPr sz="1100">
                <a:solidFill>
                  <a:srgbClr val="5F6368"/>
                </a:solidFill>
              </a:defRPr>
            </a:lvl7pPr>
            <a:lvl8pPr indent="-298450" lvl="7" marL="3657600" algn="l">
              <a:lnSpc>
                <a:spcPct val="260000"/>
              </a:lnSpc>
              <a:spcBef>
                <a:spcPts val="1600"/>
              </a:spcBef>
              <a:spcAft>
                <a:spcPts val="0"/>
              </a:spcAft>
              <a:buClr>
                <a:srgbClr val="5F6368"/>
              </a:buClr>
              <a:buSzPts val="1100"/>
              <a:buChar char="○"/>
              <a:defRPr sz="1100">
                <a:solidFill>
                  <a:srgbClr val="5F6368"/>
                </a:solidFill>
              </a:defRPr>
            </a:lvl8pPr>
            <a:lvl9pPr indent="-298450" lvl="8" marL="4114800" algn="l">
              <a:lnSpc>
                <a:spcPct val="260000"/>
              </a:lnSpc>
              <a:spcBef>
                <a:spcPts val="1600"/>
              </a:spcBef>
              <a:spcAft>
                <a:spcPts val="1600"/>
              </a:spcAft>
              <a:buClr>
                <a:srgbClr val="5F6368"/>
              </a:buClr>
              <a:buSzPts val="1100"/>
              <a:buChar char="■"/>
              <a:defRPr sz="1100">
                <a:solidFill>
                  <a:srgbClr val="5F6368"/>
                </a:solidFill>
              </a:defRPr>
            </a:lvl9pPr>
          </a:lstStyle>
          <a:p/>
        </p:txBody>
      </p:sp>
      <p:sp>
        <p:nvSpPr>
          <p:cNvPr id="145" name="Google Shape;145;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6" name="Google Shape;146;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47" name="Shape 147"/>
        <p:cNvGrpSpPr/>
        <p:nvPr/>
      </p:nvGrpSpPr>
      <p:grpSpPr>
        <a:xfrm>
          <a:off x="0" y="0"/>
          <a:ext cx="0" cy="0"/>
          <a:chOff x="0" y="0"/>
          <a:chExt cx="0" cy="0"/>
        </a:xfrm>
      </p:grpSpPr>
      <p:sp>
        <p:nvSpPr>
          <p:cNvPr id="148" name="Google Shape;148;p64"/>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49" name="Google Shape;149;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50" name="Google Shape;150;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51" name="Google Shape;151;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52" name="Google Shape;152;p64"/>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53" name="Shape 153"/>
        <p:cNvGrpSpPr/>
        <p:nvPr/>
      </p:nvGrpSpPr>
      <p:grpSpPr>
        <a:xfrm>
          <a:off x="0" y="0"/>
          <a:ext cx="0" cy="0"/>
          <a:chOff x="0" y="0"/>
          <a:chExt cx="0" cy="0"/>
        </a:xfrm>
      </p:grpSpPr>
      <p:sp>
        <p:nvSpPr>
          <p:cNvPr id="154" name="Google Shape;154;p6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55" name="Google Shape;155;p6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5" name="Shape 15"/>
        <p:cNvGrpSpPr/>
        <p:nvPr/>
      </p:nvGrpSpPr>
      <p:grpSpPr>
        <a:xfrm>
          <a:off x="0" y="0"/>
          <a:ext cx="0" cy="0"/>
          <a:chOff x="0" y="0"/>
          <a:chExt cx="0" cy="0"/>
        </a:xfrm>
      </p:grpSpPr>
      <p:sp>
        <p:nvSpPr>
          <p:cNvPr id="16" name="Google Shape;16;p71"/>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7" name="Google Shape;17;p7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8" name="Google Shape;18;p7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56" name="Shape 156"/>
        <p:cNvGrpSpPr/>
        <p:nvPr/>
      </p:nvGrpSpPr>
      <p:grpSpPr>
        <a:xfrm>
          <a:off x="0" y="0"/>
          <a:ext cx="0" cy="0"/>
          <a:chOff x="0" y="0"/>
          <a:chExt cx="0" cy="0"/>
        </a:xfrm>
      </p:grpSpPr>
      <p:sp>
        <p:nvSpPr>
          <p:cNvPr id="157" name="Google Shape;157;p66"/>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58" name="Google Shape;158;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59" name="Google Shape;159;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60" name="Shape 160"/>
        <p:cNvGrpSpPr/>
        <p:nvPr/>
      </p:nvGrpSpPr>
      <p:grpSpPr>
        <a:xfrm>
          <a:off x="0" y="0"/>
          <a:ext cx="0" cy="0"/>
          <a:chOff x="0" y="0"/>
          <a:chExt cx="0" cy="0"/>
        </a:xfrm>
      </p:grpSpPr>
      <p:sp>
        <p:nvSpPr>
          <p:cNvPr id="161" name="Google Shape;161;p6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62" name="Google Shape;162;p67"/>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163" name="Shape 163"/>
        <p:cNvGrpSpPr/>
        <p:nvPr/>
      </p:nvGrpSpPr>
      <p:grpSpPr>
        <a:xfrm>
          <a:off x="0" y="0"/>
          <a:ext cx="0" cy="0"/>
          <a:chOff x="0" y="0"/>
          <a:chExt cx="0" cy="0"/>
        </a:xfrm>
      </p:grpSpPr>
      <p:sp>
        <p:nvSpPr>
          <p:cNvPr id="164" name="Google Shape;164;p6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311150" lvl="0" marL="457200" marR="0" algn="l">
              <a:lnSpc>
                <a:spcPct val="130000"/>
              </a:lnSpc>
              <a:spcBef>
                <a:spcPts val="0"/>
              </a:spcBef>
              <a:spcAft>
                <a:spcPts val="0"/>
              </a:spcAft>
              <a:buSzPts val="1300"/>
              <a:buChar char="●"/>
              <a:defRPr sz="1100">
                <a:solidFill>
                  <a:srgbClr val="5F6368"/>
                </a:solidFill>
              </a:defRPr>
            </a:lvl1pPr>
            <a:lvl2pPr indent="-298450" lvl="1" marL="914400" marR="0" algn="l">
              <a:lnSpc>
                <a:spcPct val="130000"/>
              </a:lnSpc>
              <a:spcBef>
                <a:spcPts val="0"/>
              </a:spcBef>
              <a:spcAft>
                <a:spcPts val="0"/>
              </a:spcAft>
              <a:buSzPts val="1100"/>
              <a:buChar char="○"/>
              <a:defRPr sz="1100">
                <a:solidFill>
                  <a:srgbClr val="5F6368"/>
                </a:solidFill>
              </a:defRPr>
            </a:lvl2pPr>
            <a:lvl3pPr indent="-298450" lvl="2" marL="1371600" algn="l">
              <a:lnSpc>
                <a:spcPct val="130000"/>
              </a:lnSpc>
              <a:spcBef>
                <a:spcPts val="0"/>
              </a:spcBef>
              <a:spcAft>
                <a:spcPts val="0"/>
              </a:spcAft>
              <a:buClr>
                <a:srgbClr val="5F6368"/>
              </a:buClr>
              <a:buSzPts val="1100"/>
              <a:buChar char="■"/>
              <a:defRPr sz="1100">
                <a:solidFill>
                  <a:srgbClr val="5F6368"/>
                </a:solidFill>
              </a:defRPr>
            </a:lvl3pPr>
            <a:lvl4pPr indent="-298450" lvl="3" marL="1828800" algn="l">
              <a:lnSpc>
                <a:spcPct val="130000"/>
              </a:lnSpc>
              <a:spcBef>
                <a:spcPts val="1600"/>
              </a:spcBef>
              <a:spcAft>
                <a:spcPts val="0"/>
              </a:spcAft>
              <a:buClr>
                <a:srgbClr val="5F6368"/>
              </a:buClr>
              <a:buSzPts val="1100"/>
              <a:buChar char="●"/>
              <a:defRPr sz="1100">
                <a:solidFill>
                  <a:srgbClr val="5F6368"/>
                </a:solidFill>
              </a:defRPr>
            </a:lvl4pPr>
            <a:lvl5pPr indent="-298450" lvl="4" marL="2286000" algn="l">
              <a:lnSpc>
                <a:spcPct val="130000"/>
              </a:lnSpc>
              <a:spcBef>
                <a:spcPts val="1600"/>
              </a:spcBef>
              <a:spcAft>
                <a:spcPts val="0"/>
              </a:spcAft>
              <a:buClr>
                <a:srgbClr val="5F6368"/>
              </a:buClr>
              <a:buSzPts val="1100"/>
              <a:buChar char="○"/>
              <a:defRPr sz="1100">
                <a:solidFill>
                  <a:srgbClr val="5F6368"/>
                </a:solidFill>
              </a:defRPr>
            </a:lvl5pPr>
            <a:lvl6pPr indent="-298450" lvl="5" marL="2743200" algn="l">
              <a:lnSpc>
                <a:spcPct val="130000"/>
              </a:lnSpc>
              <a:spcBef>
                <a:spcPts val="1600"/>
              </a:spcBef>
              <a:spcAft>
                <a:spcPts val="0"/>
              </a:spcAft>
              <a:buClr>
                <a:srgbClr val="5F6368"/>
              </a:buClr>
              <a:buSzPts val="1100"/>
              <a:buChar char="■"/>
              <a:defRPr sz="1100">
                <a:solidFill>
                  <a:srgbClr val="5F6368"/>
                </a:solidFill>
              </a:defRPr>
            </a:lvl6pPr>
            <a:lvl7pPr indent="-298450" lvl="6" marL="3200400" algn="l">
              <a:lnSpc>
                <a:spcPct val="130000"/>
              </a:lnSpc>
              <a:spcBef>
                <a:spcPts val="1600"/>
              </a:spcBef>
              <a:spcAft>
                <a:spcPts val="0"/>
              </a:spcAft>
              <a:buClr>
                <a:srgbClr val="5F6368"/>
              </a:buClr>
              <a:buSzPts val="1100"/>
              <a:buChar char="●"/>
              <a:defRPr sz="1100">
                <a:solidFill>
                  <a:srgbClr val="5F6368"/>
                </a:solidFill>
              </a:defRPr>
            </a:lvl7pPr>
            <a:lvl8pPr indent="-298450" lvl="7" marL="3657600" algn="l">
              <a:lnSpc>
                <a:spcPct val="130000"/>
              </a:lnSpc>
              <a:spcBef>
                <a:spcPts val="1600"/>
              </a:spcBef>
              <a:spcAft>
                <a:spcPts val="0"/>
              </a:spcAft>
              <a:buClr>
                <a:srgbClr val="5F6368"/>
              </a:buClr>
              <a:buSzPts val="1100"/>
              <a:buChar char="○"/>
              <a:defRPr sz="1100">
                <a:solidFill>
                  <a:srgbClr val="5F6368"/>
                </a:solidFill>
              </a:defRPr>
            </a:lvl8pPr>
            <a:lvl9pPr indent="-298450" lvl="8" marL="4114800" algn="l">
              <a:lnSpc>
                <a:spcPct val="130000"/>
              </a:lnSpc>
              <a:spcBef>
                <a:spcPts val="1600"/>
              </a:spcBef>
              <a:spcAft>
                <a:spcPts val="1600"/>
              </a:spcAft>
              <a:buClr>
                <a:srgbClr val="5F6368"/>
              </a:buClr>
              <a:buSzPts val="1100"/>
              <a:buChar char="■"/>
              <a:defRPr sz="1100">
                <a:solidFill>
                  <a:srgbClr val="5F6368"/>
                </a:solidFill>
              </a:defRPr>
            </a:lvl9pPr>
          </a:lstStyle>
          <a:p/>
        </p:txBody>
      </p:sp>
      <p:sp>
        <p:nvSpPr>
          <p:cNvPr id="165" name="Google Shape;165;p6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6" name="Google Shape;166;p6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8" name="Google Shape;168;p6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169" name="Shape 169"/>
        <p:cNvGrpSpPr/>
        <p:nvPr/>
      </p:nvGrpSpPr>
      <p:grpSpPr>
        <a:xfrm>
          <a:off x="0" y="0"/>
          <a:ext cx="0" cy="0"/>
          <a:chOff x="0" y="0"/>
          <a:chExt cx="0" cy="0"/>
        </a:xfrm>
      </p:grpSpPr>
      <p:sp>
        <p:nvSpPr>
          <p:cNvPr id="170" name="Google Shape;170;p6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72" name="Google Shape;172;p6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311150" lvl="0" marL="457200" marR="0" algn="l">
              <a:lnSpc>
                <a:spcPct val="260000"/>
              </a:lnSpc>
              <a:spcBef>
                <a:spcPts val="0"/>
              </a:spcBef>
              <a:spcAft>
                <a:spcPts val="0"/>
              </a:spcAft>
              <a:buSzPts val="1300"/>
              <a:buChar char="●"/>
              <a:defRPr sz="1100">
                <a:solidFill>
                  <a:srgbClr val="5F6368"/>
                </a:solidFill>
              </a:defRPr>
            </a:lvl1pPr>
            <a:lvl2pPr indent="-298450" lvl="1" marL="914400" marR="0" algn="l">
              <a:lnSpc>
                <a:spcPct val="260000"/>
              </a:lnSpc>
              <a:spcBef>
                <a:spcPts val="0"/>
              </a:spcBef>
              <a:spcAft>
                <a:spcPts val="0"/>
              </a:spcAft>
              <a:buSzPts val="1100"/>
              <a:buChar char="○"/>
              <a:defRPr sz="1100">
                <a:solidFill>
                  <a:srgbClr val="5F6368"/>
                </a:solidFill>
              </a:defRPr>
            </a:lvl2pPr>
            <a:lvl3pPr indent="-298450" lvl="2" marL="1371600" algn="l">
              <a:lnSpc>
                <a:spcPct val="260000"/>
              </a:lnSpc>
              <a:spcBef>
                <a:spcPts val="0"/>
              </a:spcBef>
              <a:spcAft>
                <a:spcPts val="0"/>
              </a:spcAft>
              <a:buClr>
                <a:srgbClr val="5F6368"/>
              </a:buClr>
              <a:buSzPts val="1100"/>
              <a:buChar char="■"/>
              <a:defRPr sz="1100">
                <a:solidFill>
                  <a:srgbClr val="5F6368"/>
                </a:solidFill>
              </a:defRPr>
            </a:lvl3pPr>
            <a:lvl4pPr indent="-298450" lvl="3" marL="1828800" algn="l">
              <a:lnSpc>
                <a:spcPct val="260000"/>
              </a:lnSpc>
              <a:spcBef>
                <a:spcPts val="1600"/>
              </a:spcBef>
              <a:spcAft>
                <a:spcPts val="0"/>
              </a:spcAft>
              <a:buClr>
                <a:srgbClr val="5F6368"/>
              </a:buClr>
              <a:buSzPts val="1100"/>
              <a:buChar char="●"/>
              <a:defRPr sz="1100">
                <a:solidFill>
                  <a:srgbClr val="5F6368"/>
                </a:solidFill>
              </a:defRPr>
            </a:lvl4pPr>
            <a:lvl5pPr indent="-298450" lvl="4" marL="2286000" algn="l">
              <a:lnSpc>
                <a:spcPct val="260000"/>
              </a:lnSpc>
              <a:spcBef>
                <a:spcPts val="1600"/>
              </a:spcBef>
              <a:spcAft>
                <a:spcPts val="0"/>
              </a:spcAft>
              <a:buClr>
                <a:srgbClr val="5F6368"/>
              </a:buClr>
              <a:buSzPts val="1100"/>
              <a:buChar char="○"/>
              <a:defRPr sz="1100">
                <a:solidFill>
                  <a:srgbClr val="5F6368"/>
                </a:solidFill>
              </a:defRPr>
            </a:lvl5pPr>
            <a:lvl6pPr indent="-298450" lvl="5" marL="2743200" algn="l">
              <a:lnSpc>
                <a:spcPct val="260000"/>
              </a:lnSpc>
              <a:spcBef>
                <a:spcPts val="1600"/>
              </a:spcBef>
              <a:spcAft>
                <a:spcPts val="0"/>
              </a:spcAft>
              <a:buClr>
                <a:srgbClr val="5F6368"/>
              </a:buClr>
              <a:buSzPts val="1100"/>
              <a:buChar char="■"/>
              <a:defRPr sz="1100">
                <a:solidFill>
                  <a:srgbClr val="5F6368"/>
                </a:solidFill>
              </a:defRPr>
            </a:lvl6pPr>
            <a:lvl7pPr indent="-298450" lvl="6" marL="3200400" algn="l">
              <a:lnSpc>
                <a:spcPct val="260000"/>
              </a:lnSpc>
              <a:spcBef>
                <a:spcPts val="1600"/>
              </a:spcBef>
              <a:spcAft>
                <a:spcPts val="0"/>
              </a:spcAft>
              <a:buClr>
                <a:srgbClr val="5F6368"/>
              </a:buClr>
              <a:buSzPts val="1100"/>
              <a:buChar char="●"/>
              <a:defRPr sz="1100">
                <a:solidFill>
                  <a:srgbClr val="5F6368"/>
                </a:solidFill>
              </a:defRPr>
            </a:lvl7pPr>
            <a:lvl8pPr indent="-298450" lvl="7" marL="3657600" algn="l">
              <a:lnSpc>
                <a:spcPct val="260000"/>
              </a:lnSpc>
              <a:spcBef>
                <a:spcPts val="1600"/>
              </a:spcBef>
              <a:spcAft>
                <a:spcPts val="0"/>
              </a:spcAft>
              <a:buClr>
                <a:srgbClr val="5F6368"/>
              </a:buClr>
              <a:buSzPts val="1100"/>
              <a:buChar char="○"/>
              <a:defRPr sz="1100">
                <a:solidFill>
                  <a:srgbClr val="5F6368"/>
                </a:solidFill>
              </a:defRPr>
            </a:lvl8pPr>
            <a:lvl9pPr indent="-298450" lvl="8" marL="4114800" algn="l">
              <a:lnSpc>
                <a:spcPct val="260000"/>
              </a:lnSpc>
              <a:spcBef>
                <a:spcPts val="1600"/>
              </a:spcBef>
              <a:spcAft>
                <a:spcPts val="1600"/>
              </a:spcAft>
              <a:buClr>
                <a:srgbClr val="5F6368"/>
              </a:buClr>
              <a:buSzPts val="1100"/>
              <a:buChar char="■"/>
              <a:defRPr sz="1100">
                <a:solidFill>
                  <a:srgbClr val="5F6368"/>
                </a:solidFill>
              </a:defRPr>
            </a:lvl9pPr>
          </a:lstStyle>
          <a:p/>
        </p:txBody>
      </p:sp>
      <p:sp>
        <p:nvSpPr>
          <p:cNvPr id="173" name="Google Shape;173;p6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4" name="Google Shape;174;p6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175" name="Shape 175"/>
        <p:cNvGrpSpPr/>
        <p:nvPr/>
      </p:nvGrpSpPr>
      <p:grpSpPr>
        <a:xfrm>
          <a:off x="0" y="0"/>
          <a:ext cx="0" cy="0"/>
          <a:chOff x="0" y="0"/>
          <a:chExt cx="0" cy="0"/>
        </a:xfrm>
      </p:grpSpPr>
      <p:sp>
        <p:nvSpPr>
          <p:cNvPr id="176" name="Google Shape;176;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78" name="Google Shape;178;p70"/>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311150" lvl="0" marL="457200" marR="0" algn="l">
              <a:lnSpc>
                <a:spcPct val="260000"/>
              </a:lnSpc>
              <a:spcBef>
                <a:spcPts val="0"/>
              </a:spcBef>
              <a:spcAft>
                <a:spcPts val="0"/>
              </a:spcAft>
              <a:buSzPts val="1300"/>
              <a:buChar char="●"/>
              <a:defRPr sz="1100">
                <a:solidFill>
                  <a:srgbClr val="5F6368"/>
                </a:solidFill>
              </a:defRPr>
            </a:lvl1pPr>
            <a:lvl2pPr indent="-298450" lvl="1" marL="914400" marR="0" algn="l">
              <a:lnSpc>
                <a:spcPct val="260000"/>
              </a:lnSpc>
              <a:spcBef>
                <a:spcPts val="0"/>
              </a:spcBef>
              <a:spcAft>
                <a:spcPts val="0"/>
              </a:spcAft>
              <a:buSzPts val="1100"/>
              <a:buChar char="○"/>
              <a:defRPr sz="1100">
                <a:solidFill>
                  <a:srgbClr val="5F6368"/>
                </a:solidFill>
              </a:defRPr>
            </a:lvl2pPr>
            <a:lvl3pPr indent="-298450" lvl="2" marL="1371600" algn="l">
              <a:lnSpc>
                <a:spcPct val="260000"/>
              </a:lnSpc>
              <a:spcBef>
                <a:spcPts val="0"/>
              </a:spcBef>
              <a:spcAft>
                <a:spcPts val="0"/>
              </a:spcAft>
              <a:buClr>
                <a:srgbClr val="5F6368"/>
              </a:buClr>
              <a:buSzPts val="1100"/>
              <a:buChar char="■"/>
              <a:defRPr sz="1100">
                <a:solidFill>
                  <a:srgbClr val="5F6368"/>
                </a:solidFill>
              </a:defRPr>
            </a:lvl3pPr>
            <a:lvl4pPr indent="-298450" lvl="3" marL="1828800" algn="l">
              <a:lnSpc>
                <a:spcPct val="260000"/>
              </a:lnSpc>
              <a:spcBef>
                <a:spcPts val="1600"/>
              </a:spcBef>
              <a:spcAft>
                <a:spcPts val="0"/>
              </a:spcAft>
              <a:buClr>
                <a:srgbClr val="5F6368"/>
              </a:buClr>
              <a:buSzPts val="1100"/>
              <a:buChar char="●"/>
              <a:defRPr sz="1100">
                <a:solidFill>
                  <a:srgbClr val="5F6368"/>
                </a:solidFill>
              </a:defRPr>
            </a:lvl4pPr>
            <a:lvl5pPr indent="-298450" lvl="4" marL="2286000" algn="l">
              <a:lnSpc>
                <a:spcPct val="260000"/>
              </a:lnSpc>
              <a:spcBef>
                <a:spcPts val="1600"/>
              </a:spcBef>
              <a:spcAft>
                <a:spcPts val="0"/>
              </a:spcAft>
              <a:buClr>
                <a:srgbClr val="5F6368"/>
              </a:buClr>
              <a:buSzPts val="1100"/>
              <a:buChar char="○"/>
              <a:defRPr sz="1100">
                <a:solidFill>
                  <a:srgbClr val="5F6368"/>
                </a:solidFill>
              </a:defRPr>
            </a:lvl5pPr>
            <a:lvl6pPr indent="-298450" lvl="5" marL="2743200" algn="l">
              <a:lnSpc>
                <a:spcPct val="260000"/>
              </a:lnSpc>
              <a:spcBef>
                <a:spcPts val="1600"/>
              </a:spcBef>
              <a:spcAft>
                <a:spcPts val="0"/>
              </a:spcAft>
              <a:buClr>
                <a:srgbClr val="5F6368"/>
              </a:buClr>
              <a:buSzPts val="1100"/>
              <a:buChar char="■"/>
              <a:defRPr sz="1100">
                <a:solidFill>
                  <a:srgbClr val="5F6368"/>
                </a:solidFill>
              </a:defRPr>
            </a:lvl6pPr>
            <a:lvl7pPr indent="-298450" lvl="6" marL="3200400" algn="l">
              <a:lnSpc>
                <a:spcPct val="260000"/>
              </a:lnSpc>
              <a:spcBef>
                <a:spcPts val="1600"/>
              </a:spcBef>
              <a:spcAft>
                <a:spcPts val="0"/>
              </a:spcAft>
              <a:buClr>
                <a:srgbClr val="5F6368"/>
              </a:buClr>
              <a:buSzPts val="1100"/>
              <a:buChar char="●"/>
              <a:defRPr sz="1100">
                <a:solidFill>
                  <a:srgbClr val="5F6368"/>
                </a:solidFill>
              </a:defRPr>
            </a:lvl7pPr>
            <a:lvl8pPr indent="-298450" lvl="7" marL="3657600" algn="l">
              <a:lnSpc>
                <a:spcPct val="260000"/>
              </a:lnSpc>
              <a:spcBef>
                <a:spcPts val="1600"/>
              </a:spcBef>
              <a:spcAft>
                <a:spcPts val="0"/>
              </a:spcAft>
              <a:buClr>
                <a:srgbClr val="5F6368"/>
              </a:buClr>
              <a:buSzPts val="1100"/>
              <a:buChar char="○"/>
              <a:defRPr sz="1100">
                <a:solidFill>
                  <a:srgbClr val="5F6368"/>
                </a:solidFill>
              </a:defRPr>
            </a:lvl8pPr>
            <a:lvl9pPr indent="-298450" lvl="8" marL="4114800" algn="l">
              <a:lnSpc>
                <a:spcPct val="260000"/>
              </a:lnSpc>
              <a:spcBef>
                <a:spcPts val="1600"/>
              </a:spcBef>
              <a:spcAft>
                <a:spcPts val="1600"/>
              </a:spcAft>
              <a:buClr>
                <a:srgbClr val="5F6368"/>
              </a:buClr>
              <a:buSzPts val="1100"/>
              <a:buChar char="■"/>
              <a:defRPr sz="1100">
                <a:solidFill>
                  <a:srgbClr val="5F6368"/>
                </a:solidFill>
              </a:defRPr>
            </a:lvl9pPr>
          </a:lstStyle>
          <a:p/>
        </p:txBody>
      </p:sp>
      <p:sp>
        <p:nvSpPr>
          <p:cNvPr id="179" name="Google Shape;179;p70"/>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 name="Google Shape;180;p70"/>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algn="l">
              <a:lnSpc>
                <a:spcPct val="100000"/>
              </a:lnSpc>
              <a:spcBef>
                <a:spcPts val="0"/>
              </a:spcBef>
              <a:spcAft>
                <a:spcPts val="0"/>
              </a:spcAft>
              <a:buClr>
                <a:srgbClr val="000000"/>
              </a:buClr>
              <a:buSzPts val="1100"/>
              <a:buFont typeface="Arial"/>
              <a:buNone/>
              <a:defRPr sz="600">
                <a:solidFill>
                  <a:srgbClr val="D5D5D5"/>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81" name="Shape 181"/>
        <p:cNvGrpSpPr/>
        <p:nvPr/>
      </p:nvGrpSpPr>
      <p:grpSpPr>
        <a:xfrm>
          <a:off x="0" y="0"/>
          <a:ext cx="0" cy="0"/>
          <a:chOff x="0" y="0"/>
          <a:chExt cx="0" cy="0"/>
        </a:xfrm>
      </p:grpSpPr>
      <p:sp>
        <p:nvSpPr>
          <p:cNvPr id="182" name="Google Shape;182;p72"/>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83" name="Google Shape;183;p7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84" name="Google Shape;184;p7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_2">
    <p:spTree>
      <p:nvGrpSpPr>
        <p:cNvPr id="185" name="Shape 185"/>
        <p:cNvGrpSpPr/>
        <p:nvPr/>
      </p:nvGrpSpPr>
      <p:grpSpPr>
        <a:xfrm>
          <a:off x="0" y="0"/>
          <a:ext cx="0" cy="0"/>
          <a:chOff x="0" y="0"/>
          <a:chExt cx="0" cy="0"/>
        </a:xfrm>
      </p:grpSpPr>
      <p:sp>
        <p:nvSpPr>
          <p:cNvPr id="186" name="Google Shape;186;p73"/>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87" name="Google Shape;187;p7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88" name="Google Shape;188;p7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_2">
    <p:spTree>
      <p:nvGrpSpPr>
        <p:cNvPr id="189" name="Shape 189"/>
        <p:cNvGrpSpPr/>
        <p:nvPr/>
      </p:nvGrpSpPr>
      <p:grpSpPr>
        <a:xfrm>
          <a:off x="0" y="0"/>
          <a:ext cx="0" cy="0"/>
          <a:chOff x="0" y="0"/>
          <a:chExt cx="0" cy="0"/>
        </a:xfrm>
      </p:grpSpPr>
      <p:sp>
        <p:nvSpPr>
          <p:cNvPr id="190" name="Google Shape;190;p74"/>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1" name="Google Shape;191;p7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92" name="Google Shape;192;p7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193" name="Shape 193"/>
        <p:cNvGrpSpPr/>
        <p:nvPr/>
      </p:nvGrpSpPr>
      <p:grpSpPr>
        <a:xfrm>
          <a:off x="0" y="0"/>
          <a:ext cx="0" cy="0"/>
          <a:chOff x="0" y="0"/>
          <a:chExt cx="0" cy="0"/>
        </a:xfrm>
      </p:grpSpPr>
      <p:sp>
        <p:nvSpPr>
          <p:cNvPr id="194" name="Google Shape;194;p7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Internal Only</a:t>
            </a:r>
            <a:endParaRPr b="0" i="0" sz="1400" u="none" cap="none" strike="noStrike">
              <a:solidFill>
                <a:srgbClr val="FFFFFF"/>
              </a:solidFill>
              <a:latin typeface="Arial"/>
              <a:ea typeface="Arial"/>
              <a:cs typeface="Arial"/>
              <a:sym typeface="Arial"/>
            </a:endParaRPr>
          </a:p>
        </p:txBody>
      </p:sp>
      <p:sp>
        <p:nvSpPr>
          <p:cNvPr id="195" name="Google Shape;195;p7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96" name="Google Shape;196;p7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197" name="Google Shape;197;p7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lvl="0" marR="0" algn="l">
              <a:lnSpc>
                <a:spcPct val="100000"/>
              </a:lnSpc>
              <a:spcBef>
                <a:spcPts val="0"/>
              </a:spcBef>
              <a:spcAft>
                <a:spcPts val="0"/>
              </a:spcAft>
              <a:buClr>
                <a:srgbClr val="3C4043"/>
              </a:buClr>
              <a:buSzPts val="2400"/>
              <a:buFont typeface="Arial"/>
              <a:buNone/>
              <a:defRPr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19" name="Shape 19"/>
        <p:cNvGrpSpPr/>
        <p:nvPr/>
      </p:nvGrpSpPr>
      <p:grpSpPr>
        <a:xfrm>
          <a:off x="0" y="0"/>
          <a:ext cx="0" cy="0"/>
          <a:chOff x="0" y="0"/>
          <a:chExt cx="0" cy="0"/>
        </a:xfrm>
      </p:grpSpPr>
      <p:grpSp>
        <p:nvGrpSpPr>
          <p:cNvPr id="20" name="Google Shape;20;p59"/>
          <p:cNvGrpSpPr/>
          <p:nvPr/>
        </p:nvGrpSpPr>
        <p:grpSpPr>
          <a:xfrm>
            <a:off x="8469122" y="4803781"/>
            <a:ext cx="420491" cy="137010"/>
            <a:chOff x="0" y="0"/>
            <a:chExt cx="2077525" cy="676925"/>
          </a:xfrm>
        </p:grpSpPr>
        <p:sp>
          <p:nvSpPr>
            <p:cNvPr id="21" name="Google Shape;21;p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 name="Google Shape;22;p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 name="Google Shape;23;p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4" name="Google Shape;24;p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5" name="Google Shape;25;p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 name="Google Shape;26;p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27" name="Shape 27"/>
        <p:cNvGrpSpPr/>
        <p:nvPr/>
      </p:nvGrpSpPr>
      <p:grpSpPr>
        <a:xfrm>
          <a:off x="0" y="0"/>
          <a:ext cx="0" cy="0"/>
          <a:chOff x="0" y="0"/>
          <a:chExt cx="0" cy="0"/>
        </a:xfrm>
      </p:grpSpPr>
      <p:sp>
        <p:nvSpPr>
          <p:cNvPr id="28" name="Google Shape;28;p4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29" name="Google Shape;29;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0" name="Google Shape;30;p4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31" name="Shape 31"/>
        <p:cNvGrpSpPr/>
        <p:nvPr/>
      </p:nvGrpSpPr>
      <p:grpSpPr>
        <a:xfrm>
          <a:off x="0" y="0"/>
          <a:ext cx="0" cy="0"/>
          <a:chOff x="0" y="0"/>
          <a:chExt cx="0" cy="0"/>
        </a:xfrm>
      </p:grpSpPr>
      <p:sp>
        <p:nvSpPr>
          <p:cNvPr id="32" name="Google Shape;32;p41"/>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3" name="Google Shape;33;p41"/>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34" name="Google Shape;34;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5" name="Google Shape;35;p4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6" name="Google Shape;36;p4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37" name="Shape 37"/>
        <p:cNvGrpSpPr/>
        <p:nvPr/>
      </p:nvGrpSpPr>
      <p:grpSpPr>
        <a:xfrm>
          <a:off x="0" y="0"/>
          <a:ext cx="0" cy="0"/>
          <a:chOff x="0" y="0"/>
          <a:chExt cx="0" cy="0"/>
        </a:xfrm>
      </p:grpSpPr>
      <p:sp>
        <p:nvSpPr>
          <p:cNvPr id="38" name="Google Shape;38;p4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 name="Google Shape;39;p42"/>
          <p:cNvGrpSpPr/>
          <p:nvPr/>
        </p:nvGrpSpPr>
        <p:grpSpPr>
          <a:xfrm>
            <a:off x="830394" y="1191276"/>
            <a:ext cx="745764" cy="45826"/>
            <a:chOff x="4580561" y="2589004"/>
            <a:chExt cx="1064464" cy="25200"/>
          </a:xfrm>
        </p:grpSpPr>
        <p:sp>
          <p:nvSpPr>
            <p:cNvPr id="40" name="Google Shape;40;p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 name="Google Shape;42;p4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43" name="Google Shape;43;p4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4" name="Google Shape;44;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5" name="Shape 45"/>
        <p:cNvGrpSpPr/>
        <p:nvPr/>
      </p:nvGrpSpPr>
      <p:grpSpPr>
        <a:xfrm>
          <a:off x="0" y="0"/>
          <a:ext cx="0" cy="0"/>
          <a:chOff x="0" y="0"/>
          <a:chExt cx="0" cy="0"/>
        </a:xfrm>
      </p:grpSpPr>
      <p:grpSp>
        <p:nvGrpSpPr>
          <p:cNvPr id="46" name="Google Shape;46;p43"/>
          <p:cNvGrpSpPr/>
          <p:nvPr/>
        </p:nvGrpSpPr>
        <p:grpSpPr>
          <a:xfrm>
            <a:off x="830394" y="1191276"/>
            <a:ext cx="745764" cy="45826"/>
            <a:chOff x="4580561" y="2589004"/>
            <a:chExt cx="1064464" cy="25200"/>
          </a:xfrm>
        </p:grpSpPr>
        <p:sp>
          <p:nvSpPr>
            <p:cNvPr id="47" name="Google Shape;47;p4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4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0" name="Google Shape;50;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4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44"/>
          <p:cNvGrpSpPr/>
          <p:nvPr/>
        </p:nvGrpSpPr>
        <p:grpSpPr>
          <a:xfrm>
            <a:off x="830394" y="1191276"/>
            <a:ext cx="745764" cy="45826"/>
            <a:chOff x="4580561" y="2589004"/>
            <a:chExt cx="1064464" cy="25200"/>
          </a:xfrm>
        </p:grpSpPr>
        <p:sp>
          <p:nvSpPr>
            <p:cNvPr id="54" name="Google Shape;54;p4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 name="Google Shape;56;p4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7" name="Google Shape;57;p4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8" name="Google Shape;58;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youtube.com/watch?v=vIT5IOsZdBY" TargetMode="Externa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davemehi/internet-safet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verywellfamily.com/what-are-the-effects-of-cyberbullying-460558" TargetMode="External"/><Relationship Id="rId4" Type="http://schemas.openxmlformats.org/officeDocument/2006/relationships/image" Target="../media/image18.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nationalonlinesafety.com/"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myaccount.google.com/security-checkup"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families.google.com/familylink/" TargetMode="External"/><Relationship Id="rId4" Type="http://schemas.openxmlformats.org/officeDocument/2006/relationships/image" Target="../media/image19.png"/><Relationship Id="rId5"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nationalonlinesafety.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beinternetawesome.withgoogle.com/en_us/" TargetMode="External"/><Relationship Id="rId4" Type="http://schemas.openxmlformats.org/officeDocument/2006/relationships/hyperlink" Target="https://safety.google/" TargetMode="External"/><Relationship Id="rId9" Type="http://schemas.openxmlformats.org/officeDocument/2006/relationships/hyperlink" Target="https://smartsocial.com/app-guide-parents-teachers/" TargetMode="External"/><Relationship Id="rId5" Type="http://schemas.openxmlformats.org/officeDocument/2006/relationships/hyperlink" Target="https://www.internetmatters.org/advice/14plus/" TargetMode="External"/><Relationship Id="rId6" Type="http://schemas.openxmlformats.org/officeDocument/2006/relationships/hyperlink" Target="https://www.internetmatters.org/resources/monitoring-apps-parents-guide/" TargetMode="External"/><Relationship Id="rId7" Type="http://schemas.openxmlformats.org/officeDocument/2006/relationships/hyperlink" Target="https://nationalonlinesafety.com/" TargetMode="External"/><Relationship Id="rId8" Type="http://schemas.openxmlformats.org/officeDocument/2006/relationships/hyperlink" Target="https://nationalonlinesafety.com/train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www.youtube.com/watch?v=66aLRyUwlZc" TargetMode="External"/><Relationship Id="rId4"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www.youtube.com/watch?v=T5LE9-F_MPI" TargetMode="External"/><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beinternetawesome.withgoogle.com/en_us/" TargetMode="External"/><Relationship Id="rId4" Type="http://schemas.openxmlformats.org/officeDocument/2006/relationships/image" Target="../media/image7.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
          <p:cNvSpPr/>
          <p:nvPr/>
        </p:nvSpPr>
        <p:spPr>
          <a:xfrm>
            <a:off x="485175" y="1331950"/>
            <a:ext cx="8310300" cy="903300"/>
          </a:xfrm>
          <a:prstGeom prst="rect">
            <a:avLst/>
          </a:prstGeom>
          <a:noFill/>
          <a:ln>
            <a:noFill/>
          </a:ln>
        </p:spPr>
        <p:txBody>
          <a:bodyPr anchorCtr="0" anchor="b" bIns="19050" lIns="19050" spcFirstLastPara="1" rIns="19050" wrap="square" tIns="19050">
            <a:noAutofit/>
          </a:bodyPr>
          <a:lstStyle/>
          <a:p>
            <a:pPr indent="0" lvl="0" marL="0" marR="0" rtl="0" algn="l">
              <a:lnSpc>
                <a:spcPct val="100000"/>
              </a:lnSpc>
              <a:spcBef>
                <a:spcPts val="200"/>
              </a:spcBef>
              <a:spcAft>
                <a:spcPts val="0"/>
              </a:spcAft>
              <a:buClr>
                <a:srgbClr val="000000"/>
              </a:buClr>
              <a:buSzPts val="5500"/>
              <a:buFont typeface="Arial"/>
              <a:buNone/>
            </a:pPr>
            <a:r>
              <a:rPr b="0" i="0" lang="en" sz="5500" u="none" cap="none" strike="noStrike">
                <a:solidFill>
                  <a:srgbClr val="3C4043"/>
                </a:solidFill>
                <a:latin typeface="Roboto"/>
                <a:ea typeface="Roboto"/>
                <a:cs typeface="Roboto"/>
                <a:sym typeface="Roboto"/>
              </a:rPr>
              <a:t>Digital Citizenship</a:t>
            </a:r>
            <a:endParaRPr b="0" i="0" sz="800" u="none" cap="none" strike="noStrike">
              <a:solidFill>
                <a:srgbClr val="3C4043"/>
              </a:solidFill>
              <a:latin typeface="Roboto"/>
              <a:ea typeface="Roboto"/>
              <a:cs typeface="Roboto"/>
              <a:sym typeface="Roboto"/>
            </a:endParaRPr>
          </a:p>
        </p:txBody>
      </p:sp>
      <p:sp>
        <p:nvSpPr>
          <p:cNvPr id="203" name="Google Shape;203;p1"/>
          <p:cNvSpPr/>
          <p:nvPr/>
        </p:nvSpPr>
        <p:spPr>
          <a:xfrm>
            <a:off x="485175" y="2279169"/>
            <a:ext cx="8310300" cy="4461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200"/>
              </a:spcBef>
              <a:spcAft>
                <a:spcPts val="0"/>
              </a:spcAft>
              <a:buClr>
                <a:srgbClr val="000000"/>
              </a:buClr>
              <a:buSzPts val="2400"/>
              <a:buFont typeface="Arial"/>
              <a:buNone/>
            </a:pPr>
            <a:r>
              <a:rPr b="0" i="0" lang="en" sz="2400" u="none" cap="none" strike="noStrike">
                <a:solidFill>
                  <a:srgbClr val="3C4043"/>
                </a:solidFill>
                <a:latin typeface="Roboto"/>
                <a:ea typeface="Roboto"/>
                <a:cs typeface="Roboto"/>
                <a:sym typeface="Roboto"/>
              </a:rPr>
              <a:t>Safely navigating the digital landscape</a:t>
            </a:r>
            <a:endParaRPr b="0" i="0" sz="800" u="none" cap="none" strike="noStrike">
              <a:solidFill>
                <a:srgbClr val="3C4043"/>
              </a:solidFill>
              <a:latin typeface="Roboto"/>
              <a:ea typeface="Roboto"/>
              <a:cs typeface="Roboto"/>
              <a:sym typeface="Roboto"/>
            </a:endParaRPr>
          </a:p>
        </p:txBody>
      </p:sp>
      <p:sp>
        <p:nvSpPr>
          <p:cNvPr id="204" name="Google Shape;204;p1"/>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8"/>
          <p:cNvSpPr/>
          <p:nvPr/>
        </p:nvSpPr>
        <p:spPr>
          <a:xfrm>
            <a:off x="319575" y="2130450"/>
            <a:ext cx="6999900" cy="2830500"/>
          </a:xfrm>
          <a:prstGeom prst="rect">
            <a:avLst/>
          </a:prstGeom>
          <a:noFill/>
          <a:ln>
            <a:noFill/>
          </a:ln>
        </p:spPr>
        <p:txBody>
          <a:bodyPr anchorCtr="0" anchor="t" bIns="19050" lIns="19050" spcFirstLastPara="1" rIns="19050" wrap="square" tIns="19050">
            <a:noAutofit/>
          </a:bodyPr>
          <a:lstStyle/>
          <a:p>
            <a:pPr indent="-342900" lvl="0" marL="457200" marR="0" rtl="0" algn="l">
              <a:lnSpc>
                <a:spcPct val="115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Avoid sharing personal information online</a:t>
            </a:r>
            <a:r>
              <a:rPr b="0" i="0" lang="en" sz="1800" u="none" cap="none" strike="noStrike">
                <a:solidFill>
                  <a:srgbClr val="000000"/>
                </a:solidFill>
                <a:latin typeface="Roboto"/>
                <a:ea typeface="Roboto"/>
                <a:cs typeface="Roboto"/>
                <a:sym typeface="Roboto"/>
              </a:rPr>
              <a:t> (SSN, addresses, birthdates, </a:t>
            </a:r>
            <a:r>
              <a:rPr lang="en" sz="1800">
                <a:latin typeface="Roboto"/>
                <a:ea typeface="Roboto"/>
                <a:cs typeface="Roboto"/>
                <a:sym typeface="Roboto"/>
              </a:rPr>
              <a:t>names</a:t>
            </a:r>
            <a:r>
              <a:rPr b="0" i="0" lang="en" sz="1800" u="none" cap="none" strike="noStrike">
                <a:solidFill>
                  <a:srgbClr val="000000"/>
                </a:solidFill>
                <a:latin typeface="Roboto"/>
                <a:ea typeface="Roboto"/>
                <a:cs typeface="Roboto"/>
                <a:sym typeface="Roboto"/>
              </a:rPr>
              <a:t>, etc)</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Create a screenname that does not include personal information</a:t>
            </a:r>
            <a:endParaRPr b="1" i="0" sz="1800" u="none" cap="none" strike="noStrike">
              <a:solidFill>
                <a:srgbClr val="000000"/>
              </a:solidFill>
              <a:latin typeface="Roboto"/>
              <a:ea typeface="Roboto"/>
              <a:cs typeface="Roboto"/>
              <a:sym typeface="Roboto"/>
            </a:endParaRPr>
          </a:p>
          <a:p>
            <a:pPr indent="-342900" lvl="1" marL="9144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jessicaparra2005</a:t>
            </a:r>
            <a:endParaRPr b="0" i="0" sz="1800" u="none" cap="none" strike="noStrike">
              <a:solidFill>
                <a:srgbClr val="000000"/>
              </a:solidFill>
              <a:latin typeface="Roboto"/>
              <a:ea typeface="Roboto"/>
              <a:cs typeface="Roboto"/>
              <a:sym typeface="Roboto"/>
            </a:endParaRPr>
          </a:p>
          <a:p>
            <a:pPr indent="-342900" lvl="1" marL="9144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pumpkinpie123</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Create strong passwords.  Do not re-use passwords on multiple accounts</a:t>
            </a:r>
            <a:endParaRPr b="0" i="0" sz="18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pic>
        <p:nvPicPr>
          <p:cNvPr id="265" name="Google Shape;265;p18"/>
          <p:cNvPicPr preferRelativeResize="0"/>
          <p:nvPr/>
        </p:nvPicPr>
        <p:blipFill rotWithShape="1">
          <a:blip r:embed="rId3">
            <a:alphaModFix/>
          </a:blip>
          <a:srcRect b="0" l="0" r="0" t="0"/>
          <a:stretch/>
        </p:blipFill>
        <p:spPr>
          <a:xfrm>
            <a:off x="0" y="0"/>
            <a:ext cx="5463075" cy="1995826"/>
          </a:xfrm>
          <a:prstGeom prst="rect">
            <a:avLst/>
          </a:prstGeom>
          <a:noFill/>
          <a:ln>
            <a:noFill/>
          </a:ln>
        </p:spPr>
      </p:pic>
      <p:sp>
        <p:nvSpPr>
          <p:cNvPr id="266" name="Google Shape;266;p18"/>
          <p:cNvSpPr/>
          <p:nvPr/>
        </p:nvSpPr>
        <p:spPr>
          <a:xfrm>
            <a:off x="5463075" y="0"/>
            <a:ext cx="3681000" cy="1734900"/>
          </a:xfrm>
          <a:prstGeom prst="rect">
            <a:avLst/>
          </a:prstGeom>
          <a:solidFill>
            <a:srgbClr val="FAA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c3cc0e4c8f_0_133"/>
          <p:cNvSpPr/>
          <p:nvPr/>
        </p:nvSpPr>
        <p:spPr>
          <a:xfrm>
            <a:off x="243475" y="1552175"/>
            <a:ext cx="4915500" cy="34089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Activity: </a:t>
            </a:r>
            <a:r>
              <a:rPr b="0" i="0" lang="en" sz="1800" u="none" cap="none" strike="noStrike">
                <a:solidFill>
                  <a:srgbClr val="000000"/>
                </a:solidFill>
                <a:latin typeface="Roboto"/>
                <a:ea typeface="Roboto"/>
                <a:cs typeface="Roboto"/>
                <a:sym typeface="Roboto"/>
              </a:rPr>
              <a:t>Sit down as a family and create a good set of screen names and strong passwords for practice.</a:t>
            </a:r>
            <a:endParaRPr b="0" i="0" sz="18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Passwords:</a:t>
            </a:r>
            <a:endParaRPr b="1"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Has 10 characters or more</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Includes numbers, upper case, lower case and symbols</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Use memorable phrases mixed with numbers and symbols</a:t>
            </a:r>
            <a:endParaRPr b="0" i="0" sz="18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pic>
        <p:nvPicPr>
          <p:cNvPr id="272" name="Google Shape;272;gc3cc0e4c8f_0_133"/>
          <p:cNvPicPr preferRelativeResize="0"/>
          <p:nvPr/>
        </p:nvPicPr>
        <p:blipFill rotWithShape="1">
          <a:blip r:embed="rId3">
            <a:alphaModFix/>
          </a:blip>
          <a:srcRect b="0" l="0" r="0" t="0"/>
          <a:stretch/>
        </p:blipFill>
        <p:spPr>
          <a:xfrm>
            <a:off x="0" y="0"/>
            <a:ext cx="3681000" cy="1344784"/>
          </a:xfrm>
          <a:prstGeom prst="rect">
            <a:avLst/>
          </a:prstGeom>
          <a:noFill/>
          <a:ln>
            <a:noFill/>
          </a:ln>
        </p:spPr>
      </p:pic>
      <p:sp>
        <p:nvSpPr>
          <p:cNvPr id="273" name="Google Shape;273;gc3cc0e4c8f_0_133"/>
          <p:cNvSpPr/>
          <p:nvPr/>
        </p:nvSpPr>
        <p:spPr>
          <a:xfrm>
            <a:off x="3591325" y="0"/>
            <a:ext cx="5552700" cy="1171800"/>
          </a:xfrm>
          <a:prstGeom prst="rect">
            <a:avLst/>
          </a:prstGeom>
          <a:solidFill>
            <a:srgbClr val="FAAB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4" name="Google Shape;274;gc3cc0e4c8f_0_133"/>
          <p:cNvPicPr preferRelativeResize="0"/>
          <p:nvPr/>
        </p:nvPicPr>
        <p:blipFill rotWithShape="1">
          <a:blip r:embed="rId4">
            <a:alphaModFix/>
          </a:blip>
          <a:srcRect b="0" l="0" r="0" t="0"/>
          <a:stretch/>
        </p:blipFill>
        <p:spPr>
          <a:xfrm>
            <a:off x="5230675" y="1171800"/>
            <a:ext cx="3913324" cy="397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0"/>
          <p:cNvSpPr/>
          <p:nvPr/>
        </p:nvSpPr>
        <p:spPr>
          <a:xfrm>
            <a:off x="350000" y="2160875"/>
            <a:ext cx="7974000" cy="2541300"/>
          </a:xfrm>
          <a:prstGeom prst="rect">
            <a:avLst/>
          </a:prstGeom>
          <a:noFill/>
          <a:ln>
            <a:noFill/>
          </a:ln>
        </p:spPr>
        <p:txBody>
          <a:bodyPr anchorCtr="0" anchor="t" bIns="19050" lIns="19050" spcFirstLastPara="1" rIns="19050" wrap="square" tIns="19050">
            <a:noAutofit/>
          </a:bodyPr>
          <a:lstStyle/>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Treat others how you want to be treated, both online and in real life. </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Define what positive behavior means in your family.</a:t>
            </a:r>
            <a:endParaRPr b="1"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Activity: Have a discussion on what kinds of actions and behavior are important.</a:t>
            </a:r>
            <a:endParaRPr b="1" i="0" sz="1800" u="none" cap="none" strike="noStrike">
              <a:solidFill>
                <a:srgbClr val="000000"/>
              </a:solidFill>
              <a:latin typeface="Roboto"/>
              <a:ea typeface="Roboto"/>
              <a:cs typeface="Roboto"/>
              <a:sym typeface="Roboto"/>
            </a:endParaRPr>
          </a:p>
          <a:p>
            <a:pPr indent="-342900" lvl="1" marL="914400" marR="0" rtl="0" algn="l">
              <a:lnSpc>
                <a:spcPct val="115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Think about what that looks like digitally: texts, posts, comments, photos, and videos.</a:t>
            </a:r>
            <a:endParaRPr b="1" i="0" sz="1800" u="none" cap="none" strike="noStrike">
              <a:solidFill>
                <a:srgbClr val="000000"/>
              </a:solidFill>
              <a:latin typeface="Roboto"/>
              <a:ea typeface="Roboto"/>
              <a:cs typeface="Roboto"/>
              <a:sym typeface="Roboto"/>
            </a:endParaRPr>
          </a:p>
        </p:txBody>
      </p:sp>
      <p:pic>
        <p:nvPicPr>
          <p:cNvPr id="280" name="Google Shape;280;p20"/>
          <p:cNvPicPr preferRelativeResize="0"/>
          <p:nvPr/>
        </p:nvPicPr>
        <p:blipFill rotWithShape="1">
          <a:blip r:embed="rId3">
            <a:alphaModFix/>
          </a:blip>
          <a:srcRect b="0" l="0" r="0" t="0"/>
          <a:stretch/>
        </p:blipFill>
        <p:spPr>
          <a:xfrm>
            <a:off x="0" y="0"/>
            <a:ext cx="5493499" cy="2019676"/>
          </a:xfrm>
          <a:prstGeom prst="rect">
            <a:avLst/>
          </a:prstGeom>
          <a:noFill/>
          <a:ln>
            <a:noFill/>
          </a:ln>
        </p:spPr>
      </p:pic>
      <p:sp>
        <p:nvSpPr>
          <p:cNvPr id="281" name="Google Shape;281;p20"/>
          <p:cNvSpPr/>
          <p:nvPr/>
        </p:nvSpPr>
        <p:spPr>
          <a:xfrm>
            <a:off x="5463075" y="0"/>
            <a:ext cx="3681000" cy="1734900"/>
          </a:xfrm>
          <a:prstGeom prst="rect">
            <a:avLst/>
          </a:prstGeom>
          <a:solidFill>
            <a:srgbClr val="0DAE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2"/>
          <p:cNvSpPr/>
          <p:nvPr/>
        </p:nvSpPr>
        <p:spPr>
          <a:xfrm>
            <a:off x="350000" y="2313050"/>
            <a:ext cx="8359200" cy="2564100"/>
          </a:xfrm>
          <a:prstGeom prst="rect">
            <a:avLst/>
          </a:prstGeom>
          <a:noFill/>
          <a:ln>
            <a:noFill/>
          </a:ln>
        </p:spPr>
        <p:txBody>
          <a:bodyPr anchorCtr="0" anchor="t" bIns="19050" lIns="19050" spcFirstLastPara="1" rIns="19050" wrap="square" tIns="19050">
            <a:noAutofit/>
          </a:bodyPr>
          <a:lstStyle/>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Found something negative? Say something!</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It takes courage and bravery to speak up</a:t>
            </a:r>
            <a:endParaRPr b="1"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Report and/or block inappropriate content</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It’s important for kids to understand that they’re not on their own</a:t>
            </a:r>
            <a:endParaRPr b="1"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Discuss family attitudes and policies about what is and isn’t acceptable usage of devices and media, and when.</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Activity: Discuss online situations and how they should be handled</a:t>
            </a:r>
            <a:endParaRPr b="1" i="0" sz="1800" u="none" cap="none" strike="noStrike">
              <a:solidFill>
                <a:srgbClr val="000000"/>
              </a:solidFill>
              <a:latin typeface="Roboto"/>
              <a:ea typeface="Roboto"/>
              <a:cs typeface="Roboto"/>
              <a:sym typeface="Roboto"/>
            </a:endParaRPr>
          </a:p>
        </p:txBody>
      </p:sp>
      <p:pic>
        <p:nvPicPr>
          <p:cNvPr id="287" name="Google Shape;287;p22"/>
          <p:cNvPicPr preferRelativeResize="0"/>
          <p:nvPr/>
        </p:nvPicPr>
        <p:blipFill rotWithShape="1">
          <a:blip r:embed="rId3">
            <a:alphaModFix/>
          </a:blip>
          <a:srcRect b="0" l="0" r="0" t="0"/>
          <a:stretch/>
        </p:blipFill>
        <p:spPr>
          <a:xfrm>
            <a:off x="0" y="0"/>
            <a:ext cx="5492035" cy="2009100"/>
          </a:xfrm>
          <a:prstGeom prst="rect">
            <a:avLst/>
          </a:prstGeom>
          <a:noFill/>
          <a:ln>
            <a:noFill/>
          </a:ln>
        </p:spPr>
      </p:pic>
      <p:sp>
        <p:nvSpPr>
          <p:cNvPr id="288" name="Google Shape;288;p22"/>
          <p:cNvSpPr/>
          <p:nvPr/>
        </p:nvSpPr>
        <p:spPr>
          <a:xfrm>
            <a:off x="5417300" y="0"/>
            <a:ext cx="3726600" cy="1734900"/>
          </a:xfrm>
          <a:prstGeom prst="rect">
            <a:avLst/>
          </a:prstGeom>
          <a:solidFill>
            <a:srgbClr val="0080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c11fc265af_0_3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latin typeface="Roboto"/>
                <a:ea typeface="Roboto"/>
                <a:cs typeface="Roboto"/>
                <a:sym typeface="Roboto"/>
              </a:rPr>
              <a:t>Video Game Safety</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c11fc265af_0_4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Games Then vs Now</a:t>
            </a:r>
            <a:endParaRPr b="1">
              <a:solidFill>
                <a:srgbClr val="4384F4"/>
              </a:solidFill>
              <a:latin typeface="Roboto"/>
              <a:ea typeface="Roboto"/>
              <a:cs typeface="Roboto"/>
              <a:sym typeface="Roboto"/>
            </a:endParaRPr>
          </a:p>
        </p:txBody>
      </p:sp>
      <p:pic>
        <p:nvPicPr>
          <p:cNvPr descr="Compares video games from then (Super Mario Bros) to games now (Fortnite).  Observe how new games are.  Designed to be social and multi-player.  Incorporate popular music, feature movie characters and creative gameplay.  Go on epic adventures with your friends and explore a large new virtual world." id="299" name="Google Shape;299;gc11fc265af_0_48" title="Video Games Then vs Now - Short Version">
            <a:hlinkClick r:id="rId3"/>
          </p:cNvPr>
          <p:cNvPicPr preferRelativeResize="0"/>
          <p:nvPr/>
        </p:nvPicPr>
        <p:blipFill>
          <a:blip r:embed="rId4">
            <a:alphaModFix/>
          </a:blip>
          <a:stretch>
            <a:fillRect/>
          </a:stretch>
        </p:blipFill>
        <p:spPr>
          <a:xfrm>
            <a:off x="1944188" y="948650"/>
            <a:ext cx="5255626" cy="394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c11fc265af_0_4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Games Now</a:t>
            </a:r>
            <a:endParaRPr b="1">
              <a:solidFill>
                <a:srgbClr val="4384F4"/>
              </a:solidFill>
              <a:latin typeface="Roboto"/>
              <a:ea typeface="Roboto"/>
              <a:cs typeface="Roboto"/>
              <a:sym typeface="Roboto"/>
            </a:endParaRPr>
          </a:p>
        </p:txBody>
      </p:sp>
      <p:sp>
        <p:nvSpPr>
          <p:cNvPr id="305" name="Google Shape;305;gc11fc265af_0_43"/>
          <p:cNvSpPr txBox="1"/>
          <p:nvPr/>
        </p:nvSpPr>
        <p:spPr>
          <a:xfrm>
            <a:off x="468500" y="1004350"/>
            <a:ext cx="4745400" cy="39057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Clr>
                <a:srgbClr val="000000"/>
              </a:buClr>
              <a:buSzPts val="1800"/>
              <a:buFont typeface="Arial"/>
              <a:buNone/>
            </a:pPr>
            <a:r>
              <a:rPr b="1" i="0" lang="en" sz="1800" u="none" cap="none" strike="noStrike">
                <a:solidFill>
                  <a:srgbClr val="5F6368"/>
                </a:solidFill>
                <a:latin typeface="Roboto"/>
                <a:ea typeface="Roboto"/>
                <a:cs typeface="Roboto"/>
                <a:sym typeface="Roboto"/>
              </a:rPr>
              <a:t>Games today are …</a:t>
            </a:r>
            <a:br>
              <a:rPr b="0" i="0" lang="en" sz="1800" u="none" cap="none" strike="noStrike">
                <a:solidFill>
                  <a:srgbClr val="5F6368"/>
                </a:solidFill>
                <a:latin typeface="Roboto"/>
                <a:ea typeface="Roboto"/>
                <a:cs typeface="Roboto"/>
                <a:sym typeface="Roboto"/>
              </a:rPr>
            </a:b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Online and integrated with the internet</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1" i="0" lang="en" sz="1800" u="none" cap="none" strike="noStrike">
                <a:solidFill>
                  <a:srgbClr val="5F6368"/>
                </a:solidFill>
                <a:latin typeface="Roboto"/>
                <a:ea typeface="Roboto"/>
                <a:cs typeface="Roboto"/>
                <a:sym typeface="Roboto"/>
              </a:rPr>
              <a:t>Designed</a:t>
            </a:r>
            <a:r>
              <a:rPr b="0" i="0" lang="en" sz="1800" u="none" cap="none" strike="noStrike">
                <a:solidFill>
                  <a:srgbClr val="5F6368"/>
                </a:solidFill>
                <a:latin typeface="Roboto"/>
                <a:ea typeface="Roboto"/>
                <a:cs typeface="Roboto"/>
                <a:sym typeface="Roboto"/>
              </a:rPr>
              <a:t> </a:t>
            </a:r>
            <a:r>
              <a:rPr b="1" i="0" lang="en" sz="1800" u="none" cap="none" strike="noStrike">
                <a:solidFill>
                  <a:srgbClr val="5F6368"/>
                </a:solidFill>
                <a:latin typeface="Roboto"/>
                <a:ea typeface="Roboto"/>
                <a:cs typeface="Roboto"/>
                <a:sym typeface="Roboto"/>
              </a:rPr>
              <a:t>to be social, multi-player</a:t>
            </a:r>
            <a:endParaRPr b="1"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Trendy and incorporate popular music, movie characters and celebrities</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1" i="0" lang="en" sz="1800" u="none" cap="none" strike="noStrike">
                <a:solidFill>
                  <a:srgbClr val="5F6368"/>
                </a:solidFill>
                <a:latin typeface="Roboto"/>
                <a:ea typeface="Roboto"/>
                <a:cs typeface="Roboto"/>
                <a:sym typeface="Roboto"/>
              </a:rPr>
              <a:t>Epic Adventures in new virtual worlds</a:t>
            </a:r>
            <a:endParaRPr b="1"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Creative gameplay</a:t>
            </a:r>
            <a:endParaRPr b="0" i="0" sz="1800" u="none" cap="none" strike="noStrike">
              <a:solidFill>
                <a:srgbClr val="5F6368"/>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3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pic>
        <p:nvPicPr>
          <p:cNvPr id="306" name="Google Shape;306;gc11fc265af_0_43"/>
          <p:cNvPicPr preferRelativeResize="0"/>
          <p:nvPr/>
        </p:nvPicPr>
        <p:blipFill rotWithShape="1">
          <a:blip r:embed="rId3">
            <a:alphaModFix/>
          </a:blip>
          <a:srcRect b="0" l="0" r="0" t="0"/>
          <a:stretch/>
        </p:blipFill>
        <p:spPr>
          <a:xfrm>
            <a:off x="5518700" y="2870800"/>
            <a:ext cx="3625301" cy="2039232"/>
          </a:xfrm>
          <a:prstGeom prst="rect">
            <a:avLst/>
          </a:prstGeom>
          <a:noFill/>
          <a:ln cap="flat" cmpd="sng" w="9525">
            <a:solidFill>
              <a:schemeClr val="dk2"/>
            </a:solidFill>
            <a:prstDash val="solid"/>
            <a:round/>
            <a:headEnd len="sm" w="sm" type="none"/>
            <a:tailEnd len="sm" w="sm" type="none"/>
          </a:ln>
        </p:spPr>
      </p:pic>
      <p:pic>
        <p:nvPicPr>
          <p:cNvPr id="307" name="Google Shape;307;gc11fc265af_0_43"/>
          <p:cNvPicPr preferRelativeResize="0"/>
          <p:nvPr/>
        </p:nvPicPr>
        <p:blipFill rotWithShape="1">
          <a:blip r:embed="rId4">
            <a:alphaModFix/>
          </a:blip>
          <a:srcRect b="0" l="0" r="0" t="0"/>
          <a:stretch/>
        </p:blipFill>
        <p:spPr>
          <a:xfrm>
            <a:off x="5518700" y="448050"/>
            <a:ext cx="3625299" cy="241686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c11fc265af_0_5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 Risks</a:t>
            </a:r>
            <a:endParaRPr b="1">
              <a:solidFill>
                <a:srgbClr val="4384F4"/>
              </a:solidFill>
              <a:latin typeface="Roboto"/>
              <a:ea typeface="Roboto"/>
              <a:cs typeface="Roboto"/>
              <a:sym typeface="Roboto"/>
            </a:endParaRPr>
          </a:p>
        </p:txBody>
      </p:sp>
      <p:sp>
        <p:nvSpPr>
          <p:cNvPr id="313" name="Google Shape;313;gc11fc265af_0_57"/>
          <p:cNvSpPr txBox="1"/>
          <p:nvPr/>
        </p:nvSpPr>
        <p:spPr>
          <a:xfrm>
            <a:off x="344500" y="897825"/>
            <a:ext cx="5515200" cy="3855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Cyberbullying</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Griefing - Making the game less enjoyable</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Kill stealing - Stealing targets, coordinated efforts against players</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Whispering - Bad-mouthing players in chat</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Doxxing - Revealing personal info</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Privacy and Pe</a:t>
            </a:r>
            <a:r>
              <a:rPr lang="en" sz="1800">
                <a:solidFill>
                  <a:srgbClr val="5F6368"/>
                </a:solidFill>
                <a:latin typeface="Roboto"/>
                <a:ea typeface="Roboto"/>
                <a:cs typeface="Roboto"/>
                <a:sym typeface="Roboto"/>
              </a:rPr>
              <a:t>rsonal Information Exposed</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Malware - Beware “cracks” and “cheats”</a:t>
            </a:r>
            <a:endParaRPr b="0" i="0" sz="1800" u="none" cap="none" strike="noStrike">
              <a:solidFill>
                <a:srgbClr val="5F6368"/>
              </a:solidFill>
              <a:latin typeface="Roboto"/>
              <a:ea typeface="Roboto"/>
              <a:cs typeface="Roboto"/>
              <a:sym typeface="Roboto"/>
            </a:endParaRPr>
          </a:p>
        </p:txBody>
      </p:sp>
      <p:pic>
        <p:nvPicPr>
          <p:cNvPr id="314" name="Google Shape;314;gc11fc265af_0_57"/>
          <p:cNvPicPr preferRelativeResize="0"/>
          <p:nvPr/>
        </p:nvPicPr>
        <p:blipFill rotWithShape="1">
          <a:blip r:embed="rId3">
            <a:alphaModFix/>
          </a:blip>
          <a:srcRect b="0" l="0" r="0" t="0"/>
          <a:stretch/>
        </p:blipFill>
        <p:spPr>
          <a:xfrm>
            <a:off x="6260175" y="446450"/>
            <a:ext cx="2883825" cy="1509200"/>
          </a:xfrm>
          <a:prstGeom prst="rect">
            <a:avLst/>
          </a:prstGeom>
          <a:noFill/>
          <a:ln cap="flat" cmpd="sng" w="9525">
            <a:solidFill>
              <a:schemeClr val="dk2"/>
            </a:solidFill>
            <a:prstDash val="solid"/>
            <a:round/>
            <a:headEnd len="sm" w="sm" type="none"/>
            <a:tailEnd len="sm" w="sm" type="none"/>
          </a:ln>
        </p:spPr>
      </p:pic>
      <p:pic>
        <p:nvPicPr>
          <p:cNvPr id="315" name="Google Shape;315;gc11fc265af_0_57"/>
          <p:cNvPicPr preferRelativeResize="0"/>
          <p:nvPr/>
        </p:nvPicPr>
        <p:blipFill rotWithShape="1">
          <a:blip r:embed="rId4">
            <a:alphaModFix/>
          </a:blip>
          <a:srcRect b="0" l="0" r="0" t="0"/>
          <a:stretch/>
        </p:blipFill>
        <p:spPr>
          <a:xfrm>
            <a:off x="6260234" y="1977992"/>
            <a:ext cx="2883825" cy="1505299"/>
          </a:xfrm>
          <a:prstGeom prst="rect">
            <a:avLst/>
          </a:prstGeom>
          <a:noFill/>
          <a:ln cap="flat" cmpd="sng" w="9525">
            <a:solidFill>
              <a:schemeClr val="dk2"/>
            </a:solidFill>
            <a:prstDash val="solid"/>
            <a:round/>
            <a:headEnd len="sm" w="sm" type="none"/>
            <a:tailEnd len="sm" w="sm" type="none"/>
          </a:ln>
        </p:spPr>
      </p:pic>
      <p:pic>
        <p:nvPicPr>
          <p:cNvPr id="316" name="Google Shape;316;gc11fc265af_0_57"/>
          <p:cNvPicPr preferRelativeResize="0"/>
          <p:nvPr/>
        </p:nvPicPr>
        <p:blipFill rotWithShape="1">
          <a:blip r:embed="rId5">
            <a:alphaModFix/>
          </a:blip>
          <a:srcRect b="0" l="0" r="0" t="0"/>
          <a:stretch/>
        </p:blipFill>
        <p:spPr>
          <a:xfrm>
            <a:off x="6260175" y="3521150"/>
            <a:ext cx="2883825" cy="162253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c11fc265af_0_6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 Risks</a:t>
            </a:r>
            <a:endParaRPr b="1">
              <a:solidFill>
                <a:srgbClr val="4384F4"/>
              </a:solidFill>
              <a:latin typeface="Roboto"/>
              <a:ea typeface="Roboto"/>
              <a:cs typeface="Roboto"/>
              <a:sym typeface="Roboto"/>
            </a:endParaRPr>
          </a:p>
        </p:txBody>
      </p:sp>
      <p:sp>
        <p:nvSpPr>
          <p:cNvPr id="322" name="Google Shape;322;gc11fc265af_0_69"/>
          <p:cNvSpPr txBox="1"/>
          <p:nvPr/>
        </p:nvSpPr>
        <p:spPr>
          <a:xfrm>
            <a:off x="468500" y="928275"/>
            <a:ext cx="4956900" cy="3977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Online chat</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Giving away personal information</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Engaging with strangers</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Online predators</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Shared experiences</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Build relationships through “understanding”</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Squads</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Racist language</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Sexist language</a:t>
            </a:r>
            <a:endParaRPr b="0" i="0" sz="1800" u="none" cap="none" strike="noStrike">
              <a:solidFill>
                <a:srgbClr val="5F6368"/>
              </a:solidFill>
              <a:latin typeface="Roboto"/>
              <a:ea typeface="Roboto"/>
              <a:cs typeface="Roboto"/>
              <a:sym typeface="Roboto"/>
            </a:endParaRPr>
          </a:p>
          <a:p>
            <a:pPr indent="0" lvl="0" marL="0" marR="0" rtl="0" algn="l">
              <a:lnSpc>
                <a:spcPct val="130000"/>
              </a:lnSpc>
              <a:spcBef>
                <a:spcPts val="0"/>
              </a:spcBef>
              <a:spcAft>
                <a:spcPts val="0"/>
              </a:spcAft>
              <a:buClr>
                <a:srgbClr val="000000"/>
              </a:buClr>
              <a:buSzPts val="1800"/>
              <a:buFont typeface="Arial"/>
              <a:buNone/>
            </a:pPr>
            <a:r>
              <a:t/>
            </a:r>
            <a:endParaRPr b="0" i="0" sz="1800" u="none" cap="none" strike="noStrike">
              <a:solidFill>
                <a:srgbClr val="5F6368"/>
              </a:solidFill>
              <a:latin typeface="Roboto"/>
              <a:ea typeface="Roboto"/>
              <a:cs typeface="Roboto"/>
              <a:sym typeface="Roboto"/>
            </a:endParaRPr>
          </a:p>
        </p:txBody>
      </p:sp>
      <p:pic>
        <p:nvPicPr>
          <p:cNvPr id="323" name="Google Shape;323;gc11fc265af_0_69"/>
          <p:cNvPicPr preferRelativeResize="0"/>
          <p:nvPr/>
        </p:nvPicPr>
        <p:blipFill rotWithShape="1">
          <a:blip r:embed="rId3">
            <a:alphaModFix/>
          </a:blip>
          <a:srcRect b="0" l="0" r="0" t="0"/>
          <a:stretch/>
        </p:blipFill>
        <p:spPr>
          <a:xfrm>
            <a:off x="5190975" y="978200"/>
            <a:ext cx="3953027" cy="2811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c11fc265af_0_6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Games Financial Risks</a:t>
            </a:r>
            <a:endParaRPr b="1">
              <a:solidFill>
                <a:srgbClr val="4384F4"/>
              </a:solidFill>
              <a:latin typeface="Roboto"/>
              <a:ea typeface="Roboto"/>
              <a:cs typeface="Roboto"/>
              <a:sym typeface="Roboto"/>
            </a:endParaRPr>
          </a:p>
        </p:txBody>
      </p:sp>
      <p:sp>
        <p:nvSpPr>
          <p:cNvPr id="329" name="Google Shape;329;gc11fc265af_0_63"/>
          <p:cNvSpPr txBox="1"/>
          <p:nvPr/>
        </p:nvSpPr>
        <p:spPr>
          <a:xfrm>
            <a:off x="468500" y="867400"/>
            <a:ext cx="8175600" cy="4038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Due to the pandemic, the </a:t>
            </a:r>
            <a:r>
              <a:rPr b="1" i="0" lang="en" sz="1800" u="none" cap="none" strike="noStrike">
                <a:solidFill>
                  <a:srgbClr val="5F6368"/>
                </a:solidFill>
                <a:latin typeface="Roboto"/>
                <a:ea typeface="Roboto"/>
                <a:cs typeface="Roboto"/>
                <a:sym typeface="Roboto"/>
              </a:rPr>
              <a:t>Video Game Industry is bigger than the movie and sports industry combined</a:t>
            </a:r>
            <a:r>
              <a:rPr b="0" i="0" lang="en" sz="1800" u="none" cap="none" strike="noStrike">
                <a:solidFill>
                  <a:srgbClr val="5F6368"/>
                </a:solidFill>
                <a:latin typeface="Roboto"/>
                <a:ea typeface="Roboto"/>
                <a:cs typeface="Roboto"/>
                <a:sym typeface="Roboto"/>
              </a:rPr>
              <a:t>!  </a:t>
            </a:r>
            <a:r>
              <a:rPr b="1" i="0" lang="en" sz="1800" u="none" cap="none" strike="noStrike">
                <a:solidFill>
                  <a:srgbClr val="5F6368"/>
                </a:solidFill>
                <a:latin typeface="Roboto"/>
                <a:ea typeface="Roboto"/>
                <a:cs typeface="Roboto"/>
                <a:sym typeface="Roboto"/>
              </a:rPr>
              <a:t>$180 billion in sales in 2020!</a:t>
            </a:r>
            <a:endParaRPr b="1"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10’s of thousands of developers, 100’s of millions of players worldwide</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eSports on track to earn over $1 billion, 500M viewers</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1" i="0" lang="en" sz="1800" u="none" cap="none" strike="noStrike">
                <a:solidFill>
                  <a:srgbClr val="5F6368"/>
                </a:solidFill>
                <a:latin typeface="Roboto"/>
                <a:ea typeface="Roboto"/>
                <a:cs typeface="Roboto"/>
                <a:sym typeface="Roboto"/>
              </a:rPr>
              <a:t>Many games offer ‘In-game” or “in-app” purchases (Freemium)</a:t>
            </a:r>
            <a:endParaRPr b="1" i="0" sz="1800" u="none" cap="none" strike="noStrike">
              <a:solidFill>
                <a:srgbClr val="5F6368"/>
              </a:solidFill>
              <a:latin typeface="Roboto"/>
              <a:ea typeface="Roboto"/>
              <a:cs typeface="Roboto"/>
              <a:sym typeface="Roboto"/>
            </a:endParaRPr>
          </a:p>
          <a:p>
            <a:pPr indent="-330200" lvl="1" marL="914400" marR="0" rtl="0" algn="l">
              <a:lnSpc>
                <a:spcPct val="130000"/>
              </a:lnSpc>
              <a:spcBef>
                <a:spcPts val="0"/>
              </a:spcBef>
              <a:spcAft>
                <a:spcPts val="0"/>
              </a:spcAft>
              <a:buClr>
                <a:srgbClr val="5F6368"/>
              </a:buClr>
              <a:buSzPts val="1600"/>
              <a:buFont typeface="Roboto"/>
              <a:buChar char="○"/>
            </a:pPr>
            <a:r>
              <a:rPr b="0" i="0" lang="en" sz="1600" u="none" cap="none" strike="noStrike">
                <a:solidFill>
                  <a:srgbClr val="5F6368"/>
                </a:solidFill>
                <a:latin typeface="Roboto"/>
                <a:ea typeface="Roboto"/>
                <a:cs typeface="Roboto"/>
                <a:sym typeface="Roboto"/>
              </a:rPr>
              <a:t>Expanded functionality, virtual currencies, weaponry, special abilities and even new dance moves!</a:t>
            </a:r>
            <a:endParaRPr b="0" i="0" sz="1600" u="none" cap="none" strike="noStrike">
              <a:solidFill>
                <a:srgbClr val="5F6368"/>
              </a:solidFill>
              <a:latin typeface="Roboto"/>
              <a:ea typeface="Roboto"/>
              <a:cs typeface="Roboto"/>
              <a:sym typeface="Roboto"/>
            </a:endParaRPr>
          </a:p>
          <a:p>
            <a:pPr indent="-330200" lvl="1" marL="914400" marR="0" rtl="0" algn="l">
              <a:lnSpc>
                <a:spcPct val="130000"/>
              </a:lnSpc>
              <a:spcBef>
                <a:spcPts val="0"/>
              </a:spcBef>
              <a:spcAft>
                <a:spcPts val="0"/>
              </a:spcAft>
              <a:buClr>
                <a:srgbClr val="5F6368"/>
              </a:buClr>
              <a:buSzPts val="1600"/>
              <a:buFont typeface="Roboto"/>
              <a:buChar char="○"/>
            </a:pPr>
            <a:r>
              <a:rPr b="0" i="0" lang="en" sz="1600" u="none" cap="none" strike="noStrike">
                <a:solidFill>
                  <a:srgbClr val="5F6368"/>
                </a:solidFill>
                <a:latin typeface="Roboto"/>
                <a:ea typeface="Roboto"/>
                <a:cs typeface="Roboto"/>
                <a:sym typeface="Roboto"/>
              </a:rPr>
              <a:t>Beware giving out credit card and saving it in the game</a:t>
            </a:r>
            <a:endParaRPr b="0" i="0" sz="1600" u="none" cap="none" strike="noStrike">
              <a:solidFill>
                <a:srgbClr val="5F6368"/>
              </a:solidFill>
              <a:latin typeface="Roboto"/>
              <a:ea typeface="Roboto"/>
              <a:cs typeface="Roboto"/>
              <a:sym typeface="Roboto"/>
            </a:endParaRPr>
          </a:p>
          <a:p>
            <a:pPr indent="-330200" lvl="1" marL="914400" marR="0" rtl="0" algn="l">
              <a:lnSpc>
                <a:spcPct val="130000"/>
              </a:lnSpc>
              <a:spcBef>
                <a:spcPts val="0"/>
              </a:spcBef>
              <a:spcAft>
                <a:spcPts val="0"/>
              </a:spcAft>
              <a:buClr>
                <a:srgbClr val="5F6368"/>
              </a:buClr>
              <a:buSzPts val="1600"/>
              <a:buFont typeface="Roboto"/>
              <a:buChar char="○"/>
            </a:pPr>
            <a:r>
              <a:rPr b="0" i="0" lang="en" sz="1600" u="none" cap="none" strike="noStrike">
                <a:solidFill>
                  <a:srgbClr val="5F6368"/>
                </a:solidFill>
                <a:latin typeface="Roboto"/>
                <a:ea typeface="Roboto"/>
                <a:cs typeface="Roboto"/>
                <a:sym typeface="Roboto"/>
              </a:rPr>
              <a:t>For Apple/Google stores, use password confirmation on purchase</a:t>
            </a:r>
            <a:endParaRPr b="0" i="0" sz="16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Be aware of purchasing in-game items or game help from people online</a:t>
            </a:r>
            <a:endParaRPr b="0" i="0" sz="1800" u="none" cap="none" strike="noStrike">
              <a:solidFill>
                <a:srgbClr val="5F6368"/>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
          <p:cNvSpPr/>
          <p:nvPr/>
        </p:nvSpPr>
        <p:spPr>
          <a:xfrm>
            <a:off x="918525" y="1102775"/>
            <a:ext cx="7416300" cy="3432300"/>
          </a:xfrm>
          <a:prstGeom prst="rect">
            <a:avLst/>
          </a:prstGeom>
          <a:noFill/>
          <a:ln>
            <a:noFill/>
          </a:ln>
        </p:spPr>
        <p:txBody>
          <a:bodyPr anchorCtr="0" anchor="t" bIns="19050" lIns="19050" spcFirstLastPara="1" rIns="19050" wrap="square" tIns="19050">
            <a:noAutofit/>
          </a:bodyPr>
          <a:lstStyle/>
          <a:p>
            <a:pPr indent="-355600" lvl="0" marL="457200" marR="0" rtl="0" algn="l">
              <a:lnSpc>
                <a:spcPct val="115000"/>
              </a:lnSpc>
              <a:spcBef>
                <a:spcPts val="0"/>
              </a:spcBef>
              <a:spcAft>
                <a:spcPts val="0"/>
              </a:spcAft>
              <a:buClr>
                <a:srgbClr val="434343"/>
              </a:buClr>
              <a:buSzPts val="2000"/>
              <a:buFont typeface="Roboto"/>
              <a:buChar char="●"/>
            </a:pPr>
            <a:r>
              <a:rPr b="0" i="0" lang="en" sz="2000" u="none" cap="none" strike="noStrike">
                <a:solidFill>
                  <a:srgbClr val="434343"/>
                </a:solidFill>
                <a:latin typeface="Roboto"/>
                <a:ea typeface="Roboto"/>
                <a:cs typeface="Roboto"/>
                <a:sym typeface="Roboto"/>
              </a:rPr>
              <a:t>How Predators Gain Entry</a:t>
            </a:r>
            <a:endParaRPr b="0" i="0" sz="2000" u="none" cap="none" strike="noStrike">
              <a:solidFill>
                <a:srgbClr val="434343"/>
              </a:solidFill>
              <a:latin typeface="Roboto"/>
              <a:ea typeface="Roboto"/>
              <a:cs typeface="Roboto"/>
              <a:sym typeface="Roboto"/>
            </a:endParaRPr>
          </a:p>
          <a:p>
            <a:pPr indent="-355600" lvl="0" marL="457200" marR="0" rtl="0" algn="l">
              <a:lnSpc>
                <a:spcPct val="115000"/>
              </a:lnSpc>
              <a:spcBef>
                <a:spcPts val="0"/>
              </a:spcBef>
              <a:spcAft>
                <a:spcPts val="0"/>
              </a:spcAft>
              <a:buClr>
                <a:srgbClr val="434343"/>
              </a:buClr>
              <a:buSzPts val="2000"/>
              <a:buFont typeface="Roboto"/>
              <a:buChar char="●"/>
            </a:pPr>
            <a:r>
              <a:rPr b="0" i="0" lang="en" sz="2000" u="none" cap="none" strike="noStrike">
                <a:solidFill>
                  <a:srgbClr val="434343"/>
                </a:solidFill>
                <a:latin typeface="Roboto"/>
                <a:ea typeface="Roboto"/>
                <a:cs typeface="Roboto"/>
                <a:sym typeface="Roboto"/>
              </a:rPr>
              <a:t>5 Good Digital Habits for Families</a:t>
            </a:r>
            <a:endParaRPr b="0" i="0" sz="2000" u="none" cap="none" strike="noStrike">
              <a:solidFill>
                <a:srgbClr val="434343"/>
              </a:solidFill>
              <a:latin typeface="Roboto"/>
              <a:ea typeface="Roboto"/>
              <a:cs typeface="Roboto"/>
              <a:sym typeface="Roboto"/>
            </a:endParaRPr>
          </a:p>
          <a:p>
            <a:pPr indent="-355600" lvl="0" marL="457200" rtl="0" algn="l">
              <a:lnSpc>
                <a:spcPct val="115000"/>
              </a:lnSpc>
              <a:spcBef>
                <a:spcPts val="0"/>
              </a:spcBef>
              <a:spcAft>
                <a:spcPts val="0"/>
              </a:spcAft>
              <a:buClr>
                <a:srgbClr val="434343"/>
              </a:buClr>
              <a:buSzPts val="2000"/>
              <a:buFont typeface="Roboto"/>
              <a:buChar char="●"/>
            </a:pPr>
            <a:r>
              <a:rPr lang="en" sz="2000">
                <a:solidFill>
                  <a:srgbClr val="434343"/>
                </a:solidFill>
                <a:latin typeface="Roboto"/>
                <a:ea typeface="Roboto"/>
                <a:cs typeface="Roboto"/>
                <a:sym typeface="Roboto"/>
              </a:rPr>
              <a:t>Video Game Safety</a:t>
            </a:r>
            <a:endParaRPr sz="2000">
              <a:solidFill>
                <a:srgbClr val="434343"/>
              </a:solidFill>
              <a:latin typeface="Roboto"/>
              <a:ea typeface="Roboto"/>
              <a:cs typeface="Roboto"/>
              <a:sym typeface="Roboto"/>
            </a:endParaRPr>
          </a:p>
          <a:p>
            <a:pPr indent="-355600" lvl="0" marL="457200" marR="0" rtl="0" algn="l">
              <a:lnSpc>
                <a:spcPct val="115000"/>
              </a:lnSpc>
              <a:spcBef>
                <a:spcPts val="0"/>
              </a:spcBef>
              <a:spcAft>
                <a:spcPts val="0"/>
              </a:spcAft>
              <a:buClr>
                <a:srgbClr val="434343"/>
              </a:buClr>
              <a:buSzPts val="2000"/>
              <a:buFont typeface="Roboto"/>
              <a:buChar char="●"/>
            </a:pPr>
            <a:r>
              <a:rPr b="0" i="0" lang="en" sz="2000" u="none" cap="none" strike="noStrike">
                <a:solidFill>
                  <a:srgbClr val="434343"/>
                </a:solidFill>
                <a:latin typeface="Roboto"/>
                <a:ea typeface="Roboto"/>
                <a:cs typeface="Roboto"/>
                <a:sym typeface="Roboto"/>
              </a:rPr>
              <a:t>Tips and Tools for Online Safety</a:t>
            </a:r>
            <a:endParaRPr b="0" i="0" sz="2000" u="none" cap="none" strike="noStrike">
              <a:solidFill>
                <a:srgbClr val="434343"/>
              </a:solidFill>
              <a:latin typeface="Roboto"/>
              <a:ea typeface="Roboto"/>
              <a:cs typeface="Roboto"/>
              <a:sym typeface="Roboto"/>
            </a:endParaRPr>
          </a:p>
          <a:p>
            <a:pPr indent="-355600" lvl="0" marL="457200" marR="0" rtl="0" algn="l">
              <a:lnSpc>
                <a:spcPct val="115000"/>
              </a:lnSpc>
              <a:spcBef>
                <a:spcPts val="0"/>
              </a:spcBef>
              <a:spcAft>
                <a:spcPts val="0"/>
              </a:spcAft>
              <a:buClr>
                <a:srgbClr val="434343"/>
              </a:buClr>
              <a:buSzPts val="2000"/>
              <a:buFont typeface="Roboto"/>
              <a:buChar char="●"/>
            </a:pPr>
            <a:r>
              <a:rPr lang="en" sz="2000">
                <a:solidFill>
                  <a:srgbClr val="434343"/>
                </a:solidFill>
                <a:latin typeface="Roboto"/>
                <a:ea typeface="Roboto"/>
                <a:cs typeface="Roboto"/>
                <a:sym typeface="Roboto"/>
              </a:rPr>
              <a:t>Additional</a:t>
            </a:r>
            <a:r>
              <a:rPr b="0" i="0" lang="en" sz="2000" u="none" cap="none" strike="noStrike">
                <a:solidFill>
                  <a:srgbClr val="434343"/>
                </a:solidFill>
                <a:latin typeface="Roboto"/>
                <a:ea typeface="Roboto"/>
                <a:cs typeface="Roboto"/>
                <a:sym typeface="Roboto"/>
              </a:rPr>
              <a:t> Resources</a:t>
            </a:r>
            <a:endParaRPr b="0" i="0" sz="2000" u="none" cap="none" strike="noStrike">
              <a:solidFill>
                <a:srgbClr val="434343"/>
              </a:solidFill>
              <a:latin typeface="Roboto"/>
              <a:ea typeface="Roboto"/>
              <a:cs typeface="Roboto"/>
              <a:sym typeface="Roboto"/>
            </a:endParaRPr>
          </a:p>
        </p:txBody>
      </p:sp>
      <p:sp>
        <p:nvSpPr>
          <p:cNvPr id="210" name="Google Shape;210;p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Agenda</a:t>
            </a:r>
            <a:endParaRPr b="1">
              <a:solidFill>
                <a:srgbClr val="4384F4"/>
              </a:solidFill>
              <a:latin typeface="Roboto"/>
              <a:ea typeface="Roboto"/>
              <a:cs typeface="Roboto"/>
              <a:sym typeface="Roboto"/>
            </a:endParaRPr>
          </a:p>
        </p:txBody>
      </p:sp>
      <p:sp>
        <p:nvSpPr>
          <p:cNvPr id="211" name="Google Shape;211;p2"/>
          <p:cNvSpPr txBox="1"/>
          <p:nvPr/>
        </p:nvSpPr>
        <p:spPr>
          <a:xfrm>
            <a:off x="918525" y="3256525"/>
            <a:ext cx="6973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latin typeface="Roboto"/>
                <a:ea typeface="Roboto"/>
                <a:cs typeface="Roboto"/>
                <a:sym typeface="Roboto"/>
              </a:rPr>
              <a:t>This presentation available at:</a:t>
            </a:r>
            <a:endParaRPr b="1" sz="2200">
              <a:latin typeface="Roboto"/>
              <a:ea typeface="Roboto"/>
              <a:cs typeface="Roboto"/>
              <a:sym typeface="Roboto"/>
            </a:endParaRPr>
          </a:p>
          <a:p>
            <a:pPr indent="0" lvl="0" marL="0" marR="0" rtl="0" algn="l">
              <a:lnSpc>
                <a:spcPct val="100000"/>
              </a:lnSpc>
              <a:spcBef>
                <a:spcPts val="0"/>
              </a:spcBef>
              <a:spcAft>
                <a:spcPts val="0"/>
              </a:spcAft>
              <a:buClr>
                <a:srgbClr val="000000"/>
              </a:buClr>
              <a:buSzPts val="2200"/>
              <a:buFont typeface="Arial"/>
              <a:buNone/>
            </a:pPr>
            <a:r>
              <a:rPr b="1" lang="en" sz="2200" u="sng">
                <a:solidFill>
                  <a:schemeClr val="hlink"/>
                </a:solidFill>
                <a:latin typeface="Roboto"/>
                <a:ea typeface="Roboto"/>
                <a:cs typeface="Roboto"/>
                <a:sym typeface="Roboto"/>
                <a:hlinkClick r:id="rId3"/>
              </a:rPr>
              <a:t>github.com/davemehi/internet-safety</a:t>
            </a:r>
            <a:endParaRPr b="1" i="0" sz="2200" u="none" cap="none" strike="noStrike">
              <a:solidFill>
                <a:srgbClr val="0000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c11fc265af_0_7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Games Health Risks</a:t>
            </a:r>
            <a:endParaRPr b="1">
              <a:solidFill>
                <a:srgbClr val="4384F4"/>
              </a:solidFill>
              <a:latin typeface="Roboto"/>
              <a:ea typeface="Roboto"/>
              <a:cs typeface="Roboto"/>
              <a:sym typeface="Roboto"/>
            </a:endParaRPr>
          </a:p>
        </p:txBody>
      </p:sp>
      <p:sp>
        <p:nvSpPr>
          <p:cNvPr id="335" name="Google Shape;335;gc11fc265af_0_78"/>
          <p:cNvSpPr txBox="1"/>
          <p:nvPr/>
        </p:nvSpPr>
        <p:spPr>
          <a:xfrm>
            <a:off x="468500" y="943475"/>
            <a:ext cx="4228800" cy="3961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Gaming Addiction</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Mainly sedentary - encourage movement and motion</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Take breaks and move around</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Dealing with stress and anger</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sng" cap="none" strike="noStrike">
                <a:solidFill>
                  <a:schemeClr val="hlink"/>
                </a:solidFill>
                <a:latin typeface="Roboto"/>
                <a:ea typeface="Roboto"/>
                <a:cs typeface="Roboto"/>
                <a:sym typeface="Roboto"/>
                <a:hlinkClick r:id="rId3"/>
              </a:rPr>
              <a:t>Effects</a:t>
            </a:r>
            <a:r>
              <a:rPr b="0" i="0" lang="en" sz="1800" u="none" cap="none" strike="noStrike">
                <a:solidFill>
                  <a:srgbClr val="5F6368"/>
                </a:solidFill>
                <a:latin typeface="Roboto"/>
                <a:ea typeface="Roboto"/>
                <a:cs typeface="Roboto"/>
                <a:sym typeface="Roboto"/>
              </a:rPr>
              <a:t> of Cyberbullying</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Depression and Anxiety</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Sleep disturbances</a:t>
            </a:r>
            <a:endParaRPr b="0" i="0" sz="1800" u="none" cap="none" strike="noStrike">
              <a:solidFill>
                <a:srgbClr val="5F6368"/>
              </a:solidFill>
              <a:latin typeface="Roboto"/>
              <a:ea typeface="Roboto"/>
              <a:cs typeface="Roboto"/>
              <a:sym typeface="Roboto"/>
            </a:endParaRPr>
          </a:p>
          <a:p>
            <a:pPr indent="-342900" lvl="1" marL="9144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Academic decline</a:t>
            </a:r>
            <a:endParaRPr b="0" i="0" sz="1800" u="none" cap="none" strike="noStrike">
              <a:solidFill>
                <a:srgbClr val="5F6368"/>
              </a:solidFill>
              <a:latin typeface="Roboto"/>
              <a:ea typeface="Roboto"/>
              <a:cs typeface="Roboto"/>
              <a:sym typeface="Roboto"/>
            </a:endParaRPr>
          </a:p>
        </p:txBody>
      </p:sp>
      <p:pic>
        <p:nvPicPr>
          <p:cNvPr id="336" name="Google Shape;336;gc11fc265af_0_78"/>
          <p:cNvPicPr preferRelativeResize="0"/>
          <p:nvPr/>
        </p:nvPicPr>
        <p:blipFill rotWithShape="1">
          <a:blip r:embed="rId4">
            <a:alphaModFix/>
          </a:blip>
          <a:srcRect b="0" l="0" r="0" t="0"/>
          <a:stretch/>
        </p:blipFill>
        <p:spPr>
          <a:xfrm>
            <a:off x="5567575" y="678675"/>
            <a:ext cx="3576427" cy="1875525"/>
          </a:xfrm>
          <a:prstGeom prst="rect">
            <a:avLst/>
          </a:prstGeom>
          <a:noFill/>
          <a:ln cap="flat" cmpd="sng" w="9525">
            <a:solidFill>
              <a:schemeClr val="dk2"/>
            </a:solidFill>
            <a:prstDash val="solid"/>
            <a:round/>
            <a:headEnd len="sm" w="sm" type="none"/>
            <a:tailEnd len="sm" w="sm" type="none"/>
          </a:ln>
        </p:spPr>
      </p:pic>
      <p:pic>
        <p:nvPicPr>
          <p:cNvPr id="337" name="Google Shape;337;gc11fc265af_0_78"/>
          <p:cNvPicPr preferRelativeResize="0"/>
          <p:nvPr/>
        </p:nvPicPr>
        <p:blipFill rotWithShape="1">
          <a:blip r:embed="rId5">
            <a:alphaModFix/>
          </a:blip>
          <a:srcRect b="0" l="0" r="0" t="0"/>
          <a:stretch/>
        </p:blipFill>
        <p:spPr>
          <a:xfrm>
            <a:off x="5567576" y="2554200"/>
            <a:ext cx="3576422" cy="22796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c11fc265af_0_9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Games Security Settings</a:t>
            </a:r>
            <a:endParaRPr b="1">
              <a:solidFill>
                <a:srgbClr val="4384F4"/>
              </a:solidFill>
              <a:latin typeface="Roboto"/>
              <a:ea typeface="Roboto"/>
              <a:cs typeface="Roboto"/>
              <a:sym typeface="Roboto"/>
            </a:endParaRPr>
          </a:p>
        </p:txBody>
      </p:sp>
      <p:sp>
        <p:nvSpPr>
          <p:cNvPr id="343" name="Google Shape;343;gc11fc265af_0_97"/>
          <p:cNvSpPr txBox="1"/>
          <p:nvPr/>
        </p:nvSpPr>
        <p:spPr>
          <a:xfrm>
            <a:off x="456525" y="989125"/>
            <a:ext cx="4557900" cy="3916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Most games have privacy settings and parental controls - find them and configure them</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Disable chat</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Disable webcam</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Review game ratings</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Be careful of credit card information</a:t>
            </a:r>
            <a:endParaRPr b="0" i="0" sz="1800" u="none" cap="none" strike="noStrike">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0" i="0" lang="en" sz="1800" u="none" cap="none" strike="noStrike">
                <a:solidFill>
                  <a:srgbClr val="5F6368"/>
                </a:solidFill>
                <a:latin typeface="Roboto"/>
                <a:ea typeface="Roboto"/>
                <a:cs typeface="Roboto"/>
                <a:sym typeface="Roboto"/>
              </a:rPr>
              <a:t>Find parental guides to many games/apps here: </a:t>
            </a:r>
            <a:r>
              <a:rPr b="0" i="0" lang="en" sz="1800" u="sng" cap="none" strike="noStrike">
                <a:solidFill>
                  <a:schemeClr val="hlink"/>
                </a:solidFill>
                <a:latin typeface="Roboto"/>
                <a:ea typeface="Roboto"/>
                <a:cs typeface="Roboto"/>
                <a:sym typeface="Roboto"/>
                <a:hlinkClick r:id="rId3"/>
              </a:rPr>
              <a:t>https://nationalonlinesafety.com/ </a:t>
            </a:r>
            <a:endParaRPr b="0" i="0" sz="1800" u="none" cap="none" strike="noStrike">
              <a:solidFill>
                <a:srgbClr val="5F6368"/>
              </a:solidFill>
              <a:latin typeface="Roboto"/>
              <a:ea typeface="Roboto"/>
              <a:cs typeface="Roboto"/>
              <a:sym typeface="Roboto"/>
            </a:endParaRPr>
          </a:p>
        </p:txBody>
      </p:sp>
      <p:pic>
        <p:nvPicPr>
          <p:cNvPr id="344" name="Google Shape;344;gc11fc265af_0_97"/>
          <p:cNvPicPr preferRelativeResize="0"/>
          <p:nvPr/>
        </p:nvPicPr>
        <p:blipFill rotWithShape="1">
          <a:blip r:embed="rId4">
            <a:alphaModFix/>
          </a:blip>
          <a:srcRect b="0" l="0" r="0" t="0"/>
          <a:stretch/>
        </p:blipFill>
        <p:spPr>
          <a:xfrm>
            <a:off x="5319225" y="1077675"/>
            <a:ext cx="3824774" cy="215143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c11fc265af_0_2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latin typeface="Roboto"/>
                <a:ea typeface="Roboto"/>
                <a:cs typeface="Roboto"/>
                <a:sym typeface="Roboto"/>
              </a:rPr>
              <a:t>Tips and Tools For Online Safety</a:t>
            </a:r>
            <a:endParaRPr>
              <a:latin typeface="Roboto"/>
              <a:ea typeface="Roboto"/>
              <a:cs typeface="Roboto"/>
              <a:sym typeface="Roboto"/>
            </a:endParaRPr>
          </a:p>
          <a:p>
            <a:pPr indent="0" lvl="0" marL="0" rtl="0" algn="l">
              <a:lnSpc>
                <a:spcPct val="100000"/>
              </a:lnSpc>
              <a:spcBef>
                <a:spcPts val="0"/>
              </a:spcBef>
              <a:spcAft>
                <a:spcPts val="0"/>
              </a:spcAft>
              <a:buSzPts val="2400"/>
              <a:buNone/>
            </a:pPr>
            <a:r>
              <a:t/>
            </a:r>
            <a:endParaRPr>
              <a:latin typeface="Roboto"/>
              <a:ea typeface="Roboto"/>
              <a:cs typeface="Roboto"/>
              <a:sym typeface="Roboto"/>
            </a:endParaRPr>
          </a:p>
          <a:p>
            <a:pPr indent="0" lvl="0" marL="0" rtl="0" algn="l">
              <a:lnSpc>
                <a:spcPct val="100000"/>
              </a:lnSpc>
              <a:spcBef>
                <a:spcPts val="0"/>
              </a:spcBef>
              <a:spcAft>
                <a:spcPts val="0"/>
              </a:spcAft>
              <a:buSzPts val="2400"/>
              <a:buNone/>
            </a:pPr>
            <a:r>
              <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c4aefc11b0_0_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Google Safe Settings</a:t>
            </a:r>
            <a:endParaRPr b="1">
              <a:solidFill>
                <a:srgbClr val="4384F4"/>
              </a:solidFill>
              <a:latin typeface="Roboto"/>
              <a:ea typeface="Roboto"/>
              <a:cs typeface="Roboto"/>
              <a:sym typeface="Roboto"/>
            </a:endParaRPr>
          </a:p>
        </p:txBody>
      </p:sp>
      <p:sp>
        <p:nvSpPr>
          <p:cNvPr id="355" name="Google Shape;355;gc4aefc11b0_0_2"/>
          <p:cNvSpPr txBox="1"/>
          <p:nvPr/>
        </p:nvSpPr>
        <p:spPr>
          <a:xfrm>
            <a:off x="496900" y="1082400"/>
            <a:ext cx="7455300" cy="3285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Roboto"/>
              <a:buChar char="●"/>
            </a:pPr>
            <a:r>
              <a:rPr b="0" i="0" lang="en" sz="2000" u="none" cap="none" strike="noStrike">
                <a:solidFill>
                  <a:srgbClr val="000000"/>
                </a:solidFill>
                <a:latin typeface="Roboto"/>
                <a:ea typeface="Roboto"/>
                <a:cs typeface="Roboto"/>
                <a:sym typeface="Roboto"/>
              </a:rPr>
              <a:t>Turn on </a:t>
            </a:r>
            <a:r>
              <a:rPr b="1" i="0" lang="en" sz="2000" u="none" cap="none" strike="noStrike">
                <a:solidFill>
                  <a:srgbClr val="000000"/>
                </a:solidFill>
                <a:latin typeface="Roboto"/>
                <a:ea typeface="Roboto"/>
                <a:cs typeface="Roboto"/>
                <a:sym typeface="Roboto"/>
              </a:rPr>
              <a:t>safe search</a:t>
            </a:r>
            <a:r>
              <a:rPr b="0" i="0" lang="en" sz="2000" u="none" cap="none" strike="noStrike">
                <a:solidFill>
                  <a:srgbClr val="000000"/>
                </a:solidFill>
                <a:latin typeface="Roboto"/>
                <a:ea typeface="Roboto"/>
                <a:cs typeface="Roboto"/>
                <a:sym typeface="Roboto"/>
              </a:rPr>
              <a:t> for your account.  </a:t>
            </a:r>
            <a:r>
              <a:rPr lang="en" sz="2000">
                <a:latin typeface="Roboto"/>
                <a:ea typeface="Roboto"/>
                <a:cs typeface="Roboto"/>
                <a:sym typeface="Roboto"/>
              </a:rPr>
              <a:t>I</a:t>
            </a:r>
            <a:r>
              <a:rPr b="0" i="0" lang="en" sz="2000" u="none" cap="none" strike="noStrike">
                <a:solidFill>
                  <a:srgbClr val="000000"/>
                </a:solidFill>
                <a:latin typeface="Roboto"/>
                <a:ea typeface="Roboto"/>
                <a:cs typeface="Roboto"/>
                <a:sym typeface="Roboto"/>
              </a:rPr>
              <a:t>t helps filter out explicit content in Google's search results </a:t>
            </a:r>
            <a:endParaRPr b="0" i="0" sz="2000" u="none" cap="none" strike="noStrike">
              <a:solidFill>
                <a:srgbClr val="000000"/>
              </a:solidFill>
              <a:latin typeface="Roboto"/>
              <a:ea typeface="Roboto"/>
              <a:cs typeface="Roboto"/>
              <a:sym typeface="Roboto"/>
            </a:endParaRPr>
          </a:p>
          <a:p>
            <a:pPr indent="-355600" lvl="0" marL="457200" marR="0" rtl="0" algn="l">
              <a:lnSpc>
                <a:spcPct val="115000"/>
              </a:lnSpc>
              <a:spcBef>
                <a:spcPts val="0"/>
              </a:spcBef>
              <a:spcAft>
                <a:spcPts val="0"/>
              </a:spcAft>
              <a:buSzPts val="2000"/>
              <a:buFont typeface="Roboto"/>
              <a:buChar char="●"/>
            </a:pPr>
            <a:r>
              <a:rPr lang="en" sz="2000">
                <a:latin typeface="Roboto"/>
                <a:ea typeface="Roboto"/>
                <a:cs typeface="Roboto"/>
                <a:sym typeface="Roboto"/>
              </a:rPr>
              <a:t>Click “Manage Your Google Account” → “Privacy &amp; Personalization” to see the data and activity that is saved.</a:t>
            </a:r>
            <a:endParaRPr sz="2000">
              <a:latin typeface="Roboto"/>
              <a:ea typeface="Roboto"/>
              <a:cs typeface="Roboto"/>
              <a:sym typeface="Roboto"/>
            </a:endParaRPr>
          </a:p>
          <a:p>
            <a:pPr indent="-355600" lvl="0" marL="457200" marR="0" rtl="0" algn="l">
              <a:lnSpc>
                <a:spcPct val="115000"/>
              </a:lnSpc>
              <a:spcBef>
                <a:spcPts val="0"/>
              </a:spcBef>
              <a:spcAft>
                <a:spcPts val="0"/>
              </a:spcAft>
              <a:buSzPts val="2000"/>
              <a:buFont typeface="Roboto"/>
              <a:buChar char="●"/>
            </a:pPr>
            <a:r>
              <a:rPr lang="en" sz="2000">
                <a:latin typeface="Roboto"/>
                <a:ea typeface="Roboto"/>
                <a:cs typeface="Roboto"/>
                <a:sym typeface="Roboto"/>
              </a:rPr>
              <a:t>Click “Take the Privacy Checkup” to evaluate your settings</a:t>
            </a:r>
            <a:endParaRPr sz="2000">
              <a:latin typeface="Roboto"/>
              <a:ea typeface="Roboto"/>
              <a:cs typeface="Roboto"/>
              <a:sym typeface="Roboto"/>
            </a:endParaRPr>
          </a:p>
          <a:p>
            <a:pPr indent="-355600" lvl="0" marL="457200" marR="0" rtl="0" algn="l">
              <a:lnSpc>
                <a:spcPct val="115000"/>
              </a:lnSpc>
              <a:spcBef>
                <a:spcPts val="0"/>
              </a:spcBef>
              <a:spcAft>
                <a:spcPts val="0"/>
              </a:spcAft>
              <a:buSzPts val="2000"/>
              <a:buFont typeface="Roboto"/>
              <a:buChar char="●"/>
            </a:pPr>
            <a:r>
              <a:rPr lang="en" sz="2000">
                <a:latin typeface="Roboto"/>
                <a:ea typeface="Roboto"/>
                <a:cs typeface="Roboto"/>
                <a:sym typeface="Roboto"/>
              </a:rPr>
              <a:t>Google Security Checkup </a:t>
            </a:r>
            <a:r>
              <a:rPr lang="en" u="sng">
                <a:solidFill>
                  <a:schemeClr val="accent5"/>
                </a:solidFill>
                <a:latin typeface="Roboto"/>
                <a:ea typeface="Roboto"/>
                <a:cs typeface="Roboto"/>
                <a:sym typeface="Roboto"/>
                <a:hlinkClick r:id="rId3">
                  <a:extLst>
                    <a:ext uri="{A12FA001-AC4F-418D-AE19-62706E023703}">
                      <ahyp:hlinkClr val="tx"/>
                    </a:ext>
                  </a:extLst>
                </a:hlinkClick>
              </a:rPr>
              <a:t>https://myaccount.google.com/security-checkup</a:t>
            </a:r>
            <a:endParaRPr sz="2000">
              <a:latin typeface="Roboto"/>
              <a:ea typeface="Roboto"/>
              <a:cs typeface="Roboto"/>
              <a:sym typeface="Roboto"/>
            </a:endParaRPr>
          </a:p>
          <a:p>
            <a:pPr indent="-355600" lvl="0" marL="457200" marR="0" rtl="0" algn="l">
              <a:lnSpc>
                <a:spcPct val="115000"/>
              </a:lnSpc>
              <a:spcBef>
                <a:spcPts val="0"/>
              </a:spcBef>
              <a:spcAft>
                <a:spcPts val="0"/>
              </a:spcAft>
              <a:buSzPts val="2000"/>
              <a:buFont typeface="Roboto"/>
              <a:buChar char="●"/>
            </a:pPr>
            <a:r>
              <a:rPr lang="en" sz="2000">
                <a:latin typeface="Roboto"/>
                <a:ea typeface="Roboto"/>
                <a:cs typeface="Roboto"/>
                <a:sym typeface="Roboto"/>
              </a:rPr>
              <a:t>Restricted Mode (Safe Mode) is an optional setting for Youtube that screens out potentially mature content</a:t>
            </a:r>
            <a:endParaRPr sz="2000">
              <a:latin typeface="Roboto"/>
              <a:ea typeface="Roboto"/>
              <a:cs typeface="Roboto"/>
              <a:sym typeface="Roboto"/>
            </a:endParaRPr>
          </a:p>
          <a:p>
            <a:pPr indent="-355600" lvl="0" marL="457200" marR="0" rtl="0" algn="l">
              <a:lnSpc>
                <a:spcPct val="115000"/>
              </a:lnSpc>
              <a:spcBef>
                <a:spcPts val="0"/>
              </a:spcBef>
              <a:spcAft>
                <a:spcPts val="0"/>
              </a:spcAft>
              <a:buSzPts val="2000"/>
              <a:buFont typeface="Roboto"/>
              <a:buChar char="●"/>
            </a:pPr>
            <a:r>
              <a:rPr lang="en" sz="2000">
                <a:latin typeface="Roboto"/>
                <a:ea typeface="Roboto"/>
                <a:cs typeface="Roboto"/>
                <a:sym typeface="Roboto"/>
              </a:rPr>
              <a:t>Ask to remove personal information from Google</a:t>
            </a:r>
            <a:endParaRPr sz="2000">
              <a:latin typeface="Roboto"/>
              <a:ea typeface="Roboto"/>
              <a:cs typeface="Roboto"/>
              <a:sym typeface="Roboto"/>
            </a:endParaRPr>
          </a:p>
          <a:p>
            <a:pPr indent="0" lvl="0" marL="457200" marR="0" rtl="0" algn="l">
              <a:lnSpc>
                <a:spcPct val="115000"/>
              </a:lnSpc>
              <a:spcBef>
                <a:spcPts val="0"/>
              </a:spcBef>
              <a:spcAft>
                <a:spcPts val="0"/>
              </a:spcAft>
              <a:buNone/>
            </a:pPr>
            <a:r>
              <a:t/>
            </a:r>
            <a:endParaRPr sz="2000">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b="0" i="0" sz="2000" u="none" cap="none" strike="noStrike">
              <a:solidFill>
                <a:srgbClr val="00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Family Link / Qustodio</a:t>
            </a:r>
            <a:endParaRPr b="1">
              <a:solidFill>
                <a:srgbClr val="4384F4"/>
              </a:solidFill>
              <a:latin typeface="Roboto"/>
              <a:ea typeface="Roboto"/>
              <a:cs typeface="Roboto"/>
              <a:sym typeface="Roboto"/>
            </a:endParaRPr>
          </a:p>
        </p:txBody>
      </p:sp>
      <p:sp>
        <p:nvSpPr>
          <p:cNvPr id="361" name="Google Shape;361;p28"/>
          <p:cNvSpPr txBox="1"/>
          <p:nvPr/>
        </p:nvSpPr>
        <p:spPr>
          <a:xfrm>
            <a:off x="243475" y="924925"/>
            <a:ext cx="4078200" cy="3980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Family Link is an app by Google that will help set digital ground rules</a:t>
            </a:r>
            <a:endParaRPr b="0"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Keeps an eye on screen time</a:t>
            </a:r>
            <a:endParaRPr b="0"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Remotely lock devices</a:t>
            </a:r>
            <a:endParaRPr b="0"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See where they are (geolocation)</a:t>
            </a:r>
            <a:endParaRPr b="0"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App download warnings and approvals</a:t>
            </a:r>
            <a:endParaRPr b="0"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Available for both Android and iPhone</a:t>
            </a:r>
            <a:endParaRPr b="0" i="0" sz="1700" u="none" cap="none" strike="noStrike">
              <a:solidFill>
                <a:srgbClr val="000000"/>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b="0" i="0" lang="en" sz="1500" u="sng" cap="none" strike="noStrike">
                <a:solidFill>
                  <a:schemeClr val="hlink"/>
                </a:solidFill>
                <a:latin typeface="Roboto"/>
                <a:ea typeface="Roboto"/>
                <a:cs typeface="Roboto"/>
                <a:sym typeface="Roboto"/>
                <a:hlinkClick r:id="rId3"/>
              </a:rPr>
              <a:t>https://families.google.com/familylink/</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b="0" i="0" lang="en" sz="1700" u="none" cap="none" strike="noStrike">
                <a:solidFill>
                  <a:srgbClr val="000000"/>
                </a:solidFill>
                <a:latin typeface="Roboto"/>
                <a:ea typeface="Roboto"/>
                <a:cs typeface="Roboto"/>
                <a:sym typeface="Roboto"/>
              </a:rPr>
              <a:t>Qustodio is an alternative free software to monitor your children’s device usage.  </a:t>
            </a:r>
            <a:endParaRPr b="0" i="0" sz="1700" u="none" cap="none" strike="noStrike">
              <a:solidFill>
                <a:srgbClr val="000000"/>
              </a:solidFill>
              <a:latin typeface="Roboto"/>
              <a:ea typeface="Roboto"/>
              <a:cs typeface="Roboto"/>
              <a:sym typeface="Roboto"/>
            </a:endParaRPr>
          </a:p>
        </p:txBody>
      </p:sp>
      <p:pic>
        <p:nvPicPr>
          <p:cNvPr id="362" name="Google Shape;362;p28"/>
          <p:cNvPicPr preferRelativeResize="0"/>
          <p:nvPr/>
        </p:nvPicPr>
        <p:blipFill rotWithShape="1">
          <a:blip r:embed="rId4">
            <a:alphaModFix/>
          </a:blip>
          <a:srcRect b="0" l="0" r="0" t="0"/>
          <a:stretch/>
        </p:blipFill>
        <p:spPr>
          <a:xfrm>
            <a:off x="4862225" y="831075"/>
            <a:ext cx="1926782" cy="3826225"/>
          </a:xfrm>
          <a:prstGeom prst="rect">
            <a:avLst/>
          </a:prstGeom>
          <a:noFill/>
          <a:ln>
            <a:noFill/>
          </a:ln>
        </p:spPr>
      </p:pic>
      <p:pic>
        <p:nvPicPr>
          <p:cNvPr id="363" name="Google Shape;363;p28"/>
          <p:cNvPicPr preferRelativeResize="0"/>
          <p:nvPr/>
        </p:nvPicPr>
        <p:blipFill rotWithShape="1">
          <a:blip r:embed="rId5">
            <a:alphaModFix/>
          </a:blip>
          <a:srcRect b="0" l="0" r="0" t="0"/>
          <a:stretch/>
        </p:blipFill>
        <p:spPr>
          <a:xfrm>
            <a:off x="6763075" y="831075"/>
            <a:ext cx="2228525" cy="3826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c11fc265af_0_12"/>
          <p:cNvSpPr txBox="1"/>
          <p:nvPr>
            <p:ph type="title"/>
          </p:nvPr>
        </p:nvSpPr>
        <p:spPr>
          <a:xfrm>
            <a:off x="174950" y="188175"/>
            <a:ext cx="54423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Security Setup: </a:t>
            </a:r>
            <a:r>
              <a:rPr b="1" lang="en">
                <a:solidFill>
                  <a:srgbClr val="4384F4"/>
                </a:solidFill>
                <a:latin typeface="Roboto"/>
                <a:ea typeface="Roboto"/>
                <a:cs typeface="Roboto"/>
                <a:sym typeface="Roboto"/>
              </a:rPr>
              <a:t>Home Routers / VPN</a:t>
            </a:r>
            <a:endParaRPr b="1">
              <a:solidFill>
                <a:srgbClr val="4384F4"/>
              </a:solidFill>
              <a:latin typeface="Roboto"/>
              <a:ea typeface="Roboto"/>
              <a:cs typeface="Roboto"/>
              <a:sym typeface="Roboto"/>
            </a:endParaRPr>
          </a:p>
        </p:txBody>
      </p:sp>
      <p:sp>
        <p:nvSpPr>
          <p:cNvPr id="369" name="Google Shape;369;gc11fc265af_0_12"/>
          <p:cNvSpPr txBox="1"/>
          <p:nvPr/>
        </p:nvSpPr>
        <p:spPr>
          <a:xfrm>
            <a:off x="1284938" y="2600250"/>
            <a:ext cx="1650600" cy="4002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Wireless Router</a:t>
            </a:r>
            <a:endParaRPr b="1" i="0" sz="1400" u="none" cap="none" strike="noStrike">
              <a:solidFill>
                <a:srgbClr val="000000"/>
              </a:solidFill>
              <a:latin typeface="Roboto"/>
              <a:ea typeface="Roboto"/>
              <a:cs typeface="Roboto"/>
              <a:sym typeface="Roboto"/>
            </a:endParaRPr>
          </a:p>
        </p:txBody>
      </p:sp>
      <p:sp>
        <p:nvSpPr>
          <p:cNvPr id="370" name="Google Shape;370;gc11fc265af_0_12"/>
          <p:cNvSpPr/>
          <p:nvPr/>
        </p:nvSpPr>
        <p:spPr>
          <a:xfrm>
            <a:off x="1094025" y="1214250"/>
            <a:ext cx="2018952" cy="87890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c11fc265af_0_12"/>
          <p:cNvSpPr txBox="1"/>
          <p:nvPr/>
        </p:nvSpPr>
        <p:spPr>
          <a:xfrm>
            <a:off x="1557650" y="1487125"/>
            <a:ext cx="1105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u="none" cap="none" strike="noStrike">
                <a:solidFill>
                  <a:srgbClr val="000000"/>
                </a:solidFill>
                <a:latin typeface="Roboto"/>
                <a:ea typeface="Roboto"/>
                <a:cs typeface="Roboto"/>
                <a:sym typeface="Roboto"/>
              </a:rPr>
              <a:t>Internet</a:t>
            </a:r>
            <a:endParaRPr b="1" i="0" u="none" cap="none" strike="noStrike">
              <a:solidFill>
                <a:srgbClr val="000000"/>
              </a:solidFill>
              <a:latin typeface="Roboto"/>
              <a:ea typeface="Roboto"/>
              <a:cs typeface="Roboto"/>
              <a:sym typeface="Roboto"/>
            </a:endParaRPr>
          </a:p>
        </p:txBody>
      </p:sp>
      <p:pic>
        <p:nvPicPr>
          <p:cNvPr id="372" name="Google Shape;372;gc11fc265af_0_12"/>
          <p:cNvPicPr preferRelativeResize="0"/>
          <p:nvPr/>
        </p:nvPicPr>
        <p:blipFill rotWithShape="1">
          <a:blip r:embed="rId3">
            <a:alphaModFix/>
          </a:blip>
          <a:srcRect b="0" l="0" r="0" t="0"/>
          <a:stretch/>
        </p:blipFill>
        <p:spPr>
          <a:xfrm flipH="1">
            <a:off x="1007625" y="3820150"/>
            <a:ext cx="550025" cy="1061850"/>
          </a:xfrm>
          <a:prstGeom prst="rect">
            <a:avLst/>
          </a:prstGeom>
          <a:noFill/>
          <a:ln>
            <a:noFill/>
          </a:ln>
        </p:spPr>
      </p:pic>
      <p:pic>
        <p:nvPicPr>
          <p:cNvPr id="373" name="Google Shape;373;gc11fc265af_0_12"/>
          <p:cNvPicPr preferRelativeResize="0"/>
          <p:nvPr/>
        </p:nvPicPr>
        <p:blipFill rotWithShape="1">
          <a:blip r:embed="rId4">
            <a:alphaModFix/>
          </a:blip>
          <a:srcRect b="0" l="0" r="0" t="0"/>
          <a:stretch/>
        </p:blipFill>
        <p:spPr>
          <a:xfrm>
            <a:off x="1819075" y="3778138"/>
            <a:ext cx="1719501" cy="1145875"/>
          </a:xfrm>
          <a:prstGeom prst="rect">
            <a:avLst/>
          </a:prstGeom>
          <a:noFill/>
          <a:ln>
            <a:noFill/>
          </a:ln>
        </p:spPr>
      </p:pic>
      <p:cxnSp>
        <p:nvCxnSpPr>
          <p:cNvPr id="374" name="Google Shape;374;gc11fc265af_0_12"/>
          <p:cNvCxnSpPr>
            <a:stCxn id="372" idx="0"/>
            <a:endCxn id="369" idx="2"/>
          </p:cNvCxnSpPr>
          <p:nvPr/>
        </p:nvCxnSpPr>
        <p:spPr>
          <a:xfrm flipH="1" rot="10800000">
            <a:off x="1282638" y="3000550"/>
            <a:ext cx="827700" cy="819600"/>
          </a:xfrm>
          <a:prstGeom prst="straightConnector1">
            <a:avLst/>
          </a:prstGeom>
          <a:noFill/>
          <a:ln cap="flat" cmpd="sng" w="9525">
            <a:solidFill>
              <a:schemeClr val="dk2"/>
            </a:solidFill>
            <a:prstDash val="dash"/>
            <a:round/>
            <a:headEnd len="sm" w="sm" type="none"/>
            <a:tailEnd len="med" w="med" type="triangle"/>
          </a:ln>
        </p:spPr>
      </p:cxnSp>
      <p:cxnSp>
        <p:nvCxnSpPr>
          <p:cNvPr id="375" name="Google Shape;375;gc11fc265af_0_12"/>
          <p:cNvCxnSpPr>
            <a:stCxn id="373" idx="0"/>
            <a:endCxn id="369" idx="2"/>
          </p:cNvCxnSpPr>
          <p:nvPr/>
        </p:nvCxnSpPr>
        <p:spPr>
          <a:xfrm rot="10800000">
            <a:off x="2110325" y="3000538"/>
            <a:ext cx="568500" cy="777600"/>
          </a:xfrm>
          <a:prstGeom prst="straightConnector1">
            <a:avLst/>
          </a:prstGeom>
          <a:noFill/>
          <a:ln cap="flat" cmpd="sng" w="9525">
            <a:solidFill>
              <a:schemeClr val="dk2"/>
            </a:solidFill>
            <a:prstDash val="dash"/>
            <a:round/>
            <a:headEnd len="sm" w="sm" type="none"/>
            <a:tailEnd len="med" w="med" type="triangle"/>
          </a:ln>
        </p:spPr>
      </p:cxnSp>
      <p:cxnSp>
        <p:nvCxnSpPr>
          <p:cNvPr id="376" name="Google Shape;376;gc11fc265af_0_12"/>
          <p:cNvCxnSpPr>
            <a:stCxn id="369" idx="0"/>
            <a:endCxn id="370" idx="1"/>
          </p:cNvCxnSpPr>
          <p:nvPr/>
        </p:nvCxnSpPr>
        <p:spPr>
          <a:xfrm rot="10800000">
            <a:off x="2103638" y="2092350"/>
            <a:ext cx="6600" cy="507900"/>
          </a:xfrm>
          <a:prstGeom prst="straightConnector1">
            <a:avLst/>
          </a:prstGeom>
          <a:noFill/>
          <a:ln cap="flat" cmpd="sng" w="9525">
            <a:solidFill>
              <a:schemeClr val="dk2"/>
            </a:solidFill>
            <a:prstDash val="dash"/>
            <a:round/>
            <a:headEnd len="sm" w="sm" type="none"/>
            <a:tailEnd len="med" w="med" type="triangle"/>
          </a:ln>
        </p:spPr>
      </p:cxnSp>
      <p:sp>
        <p:nvSpPr>
          <p:cNvPr id="377" name="Google Shape;377;gc11fc265af_0_12"/>
          <p:cNvSpPr txBox="1"/>
          <p:nvPr/>
        </p:nvSpPr>
        <p:spPr>
          <a:xfrm>
            <a:off x="113800" y="2139300"/>
            <a:ext cx="10188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latin typeface="Roboto"/>
                <a:ea typeface="Roboto"/>
                <a:cs typeface="Roboto"/>
                <a:sym typeface="Roboto"/>
              </a:rPr>
              <a:t>ATT U-Verse</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1" lang="en">
                <a:latin typeface="Roboto"/>
                <a:ea typeface="Roboto"/>
                <a:cs typeface="Roboto"/>
                <a:sym typeface="Roboto"/>
              </a:rPr>
              <a:t>Xfinity</a:t>
            </a:r>
            <a:endParaRPr b="1">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Roboto"/>
                <a:ea typeface="Roboto"/>
                <a:cs typeface="Roboto"/>
                <a:sym typeface="Roboto"/>
              </a:rPr>
              <a:t>(Limited Parental Controls available)</a:t>
            </a:r>
            <a:endParaRPr b="0" i="0" sz="1200" u="none" cap="none" strike="noStrike">
              <a:solidFill>
                <a:srgbClr val="000000"/>
              </a:solidFill>
              <a:latin typeface="Roboto"/>
              <a:ea typeface="Roboto"/>
              <a:cs typeface="Roboto"/>
              <a:sym typeface="Roboto"/>
            </a:endParaRPr>
          </a:p>
        </p:txBody>
      </p:sp>
      <p:cxnSp>
        <p:nvCxnSpPr>
          <p:cNvPr id="378" name="Google Shape;378;gc11fc265af_0_12"/>
          <p:cNvCxnSpPr>
            <a:endCxn id="369" idx="1"/>
          </p:cNvCxnSpPr>
          <p:nvPr/>
        </p:nvCxnSpPr>
        <p:spPr>
          <a:xfrm flipH="1" rot="10800000">
            <a:off x="857138" y="2800350"/>
            <a:ext cx="427800" cy="42000"/>
          </a:xfrm>
          <a:prstGeom prst="straightConnector1">
            <a:avLst/>
          </a:prstGeom>
          <a:noFill/>
          <a:ln cap="flat" cmpd="sng" w="9525">
            <a:solidFill>
              <a:schemeClr val="dk2"/>
            </a:solidFill>
            <a:prstDash val="dot"/>
            <a:round/>
            <a:headEnd len="sm" w="sm" type="none"/>
            <a:tailEnd len="sm" w="sm" type="none"/>
          </a:ln>
        </p:spPr>
      </p:cxnSp>
      <p:sp>
        <p:nvSpPr>
          <p:cNvPr id="379" name="Google Shape;379;gc11fc265af_0_12"/>
          <p:cNvSpPr txBox="1"/>
          <p:nvPr/>
        </p:nvSpPr>
        <p:spPr>
          <a:xfrm>
            <a:off x="5457638" y="2524050"/>
            <a:ext cx="1650600" cy="4002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Wireless Router</a:t>
            </a:r>
            <a:endParaRPr b="1" i="0" sz="1400" u="none" cap="none" strike="noStrike">
              <a:solidFill>
                <a:srgbClr val="000000"/>
              </a:solidFill>
              <a:latin typeface="Roboto"/>
              <a:ea typeface="Roboto"/>
              <a:cs typeface="Roboto"/>
              <a:sym typeface="Roboto"/>
            </a:endParaRPr>
          </a:p>
        </p:txBody>
      </p:sp>
      <p:sp>
        <p:nvSpPr>
          <p:cNvPr id="380" name="Google Shape;380;gc11fc265af_0_12"/>
          <p:cNvSpPr/>
          <p:nvPr/>
        </p:nvSpPr>
        <p:spPr>
          <a:xfrm>
            <a:off x="5266725" y="376050"/>
            <a:ext cx="2018952" cy="87890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c11fc265af_0_12"/>
          <p:cNvSpPr txBox="1"/>
          <p:nvPr/>
        </p:nvSpPr>
        <p:spPr>
          <a:xfrm>
            <a:off x="5730350" y="648925"/>
            <a:ext cx="1105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u="none" cap="none" strike="noStrike">
                <a:solidFill>
                  <a:srgbClr val="000000"/>
                </a:solidFill>
                <a:latin typeface="Roboto"/>
                <a:ea typeface="Roboto"/>
                <a:cs typeface="Roboto"/>
                <a:sym typeface="Roboto"/>
              </a:rPr>
              <a:t>Internet</a:t>
            </a:r>
            <a:endParaRPr b="1" i="0" u="none" cap="none" strike="noStrike">
              <a:solidFill>
                <a:srgbClr val="000000"/>
              </a:solidFill>
              <a:latin typeface="Roboto"/>
              <a:ea typeface="Roboto"/>
              <a:cs typeface="Roboto"/>
              <a:sym typeface="Roboto"/>
            </a:endParaRPr>
          </a:p>
        </p:txBody>
      </p:sp>
      <p:pic>
        <p:nvPicPr>
          <p:cNvPr id="382" name="Google Shape;382;gc11fc265af_0_12"/>
          <p:cNvPicPr preferRelativeResize="0"/>
          <p:nvPr/>
        </p:nvPicPr>
        <p:blipFill rotWithShape="1">
          <a:blip r:embed="rId3">
            <a:alphaModFix/>
          </a:blip>
          <a:srcRect b="0" l="0" r="0" t="0"/>
          <a:stretch/>
        </p:blipFill>
        <p:spPr>
          <a:xfrm flipH="1">
            <a:off x="5180325" y="3820150"/>
            <a:ext cx="550025" cy="1061850"/>
          </a:xfrm>
          <a:prstGeom prst="rect">
            <a:avLst/>
          </a:prstGeom>
          <a:noFill/>
          <a:ln>
            <a:noFill/>
          </a:ln>
        </p:spPr>
      </p:pic>
      <p:pic>
        <p:nvPicPr>
          <p:cNvPr id="383" name="Google Shape;383;gc11fc265af_0_12"/>
          <p:cNvPicPr preferRelativeResize="0"/>
          <p:nvPr/>
        </p:nvPicPr>
        <p:blipFill rotWithShape="1">
          <a:blip r:embed="rId4">
            <a:alphaModFix/>
          </a:blip>
          <a:srcRect b="0" l="0" r="0" t="0"/>
          <a:stretch/>
        </p:blipFill>
        <p:spPr>
          <a:xfrm>
            <a:off x="6141850" y="3778138"/>
            <a:ext cx="1719501" cy="1145875"/>
          </a:xfrm>
          <a:prstGeom prst="rect">
            <a:avLst/>
          </a:prstGeom>
          <a:noFill/>
          <a:ln>
            <a:noFill/>
          </a:ln>
        </p:spPr>
      </p:pic>
      <p:cxnSp>
        <p:nvCxnSpPr>
          <p:cNvPr id="384" name="Google Shape;384;gc11fc265af_0_12"/>
          <p:cNvCxnSpPr>
            <a:stCxn id="382" idx="0"/>
            <a:endCxn id="379" idx="2"/>
          </p:cNvCxnSpPr>
          <p:nvPr/>
        </p:nvCxnSpPr>
        <p:spPr>
          <a:xfrm flipH="1" rot="10800000">
            <a:off x="5455338" y="2924350"/>
            <a:ext cx="827700" cy="895800"/>
          </a:xfrm>
          <a:prstGeom prst="straightConnector1">
            <a:avLst/>
          </a:prstGeom>
          <a:noFill/>
          <a:ln cap="flat" cmpd="sng" w="9525">
            <a:solidFill>
              <a:schemeClr val="dk2"/>
            </a:solidFill>
            <a:prstDash val="dash"/>
            <a:round/>
            <a:headEnd len="sm" w="sm" type="none"/>
            <a:tailEnd len="med" w="med" type="triangle"/>
          </a:ln>
        </p:spPr>
      </p:cxnSp>
      <p:cxnSp>
        <p:nvCxnSpPr>
          <p:cNvPr id="385" name="Google Shape;385;gc11fc265af_0_12"/>
          <p:cNvCxnSpPr>
            <a:stCxn id="383" idx="0"/>
            <a:endCxn id="379" idx="2"/>
          </p:cNvCxnSpPr>
          <p:nvPr/>
        </p:nvCxnSpPr>
        <p:spPr>
          <a:xfrm rot="10800000">
            <a:off x="6282800" y="2924338"/>
            <a:ext cx="718800" cy="853800"/>
          </a:xfrm>
          <a:prstGeom prst="straightConnector1">
            <a:avLst/>
          </a:prstGeom>
          <a:noFill/>
          <a:ln cap="flat" cmpd="sng" w="9525">
            <a:solidFill>
              <a:schemeClr val="dk2"/>
            </a:solidFill>
            <a:prstDash val="dash"/>
            <a:round/>
            <a:headEnd len="sm" w="sm" type="none"/>
            <a:tailEnd len="med" w="med" type="triangle"/>
          </a:ln>
        </p:spPr>
      </p:cxnSp>
      <p:cxnSp>
        <p:nvCxnSpPr>
          <p:cNvPr id="386" name="Google Shape;386;gc11fc265af_0_12"/>
          <p:cNvCxnSpPr>
            <a:stCxn id="379" idx="0"/>
            <a:endCxn id="380" idx="1"/>
          </p:cNvCxnSpPr>
          <p:nvPr/>
        </p:nvCxnSpPr>
        <p:spPr>
          <a:xfrm rot="10800000">
            <a:off x="6276338" y="1254150"/>
            <a:ext cx="6600" cy="1269900"/>
          </a:xfrm>
          <a:prstGeom prst="straightConnector1">
            <a:avLst/>
          </a:prstGeom>
          <a:noFill/>
          <a:ln cap="flat" cmpd="sng" w="9525">
            <a:solidFill>
              <a:schemeClr val="dk2"/>
            </a:solidFill>
            <a:prstDash val="dash"/>
            <a:round/>
            <a:headEnd len="sm" w="sm" type="none"/>
            <a:tailEnd len="med" w="med" type="triangle"/>
          </a:ln>
        </p:spPr>
      </p:cxnSp>
      <p:sp>
        <p:nvSpPr>
          <p:cNvPr id="387" name="Google Shape;387;gc11fc265af_0_12"/>
          <p:cNvSpPr txBox="1"/>
          <p:nvPr/>
        </p:nvSpPr>
        <p:spPr>
          <a:xfrm>
            <a:off x="7841875" y="2451900"/>
            <a:ext cx="1173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sz="1200">
                <a:solidFill>
                  <a:srgbClr val="FF0000"/>
                </a:solidFill>
                <a:latin typeface="Roboto"/>
                <a:ea typeface="Roboto"/>
                <a:cs typeface="Roboto"/>
                <a:sym typeface="Roboto"/>
              </a:rPr>
              <a:t>(3) </a:t>
            </a:r>
            <a:r>
              <a:rPr b="1" i="0" lang="en" sz="1200" u="none" cap="none" strike="noStrike">
                <a:solidFill>
                  <a:srgbClr val="000000"/>
                </a:solidFill>
                <a:latin typeface="Roboto"/>
                <a:ea typeface="Roboto"/>
                <a:cs typeface="Roboto"/>
                <a:sym typeface="Roboto"/>
              </a:rPr>
              <a:t>Parental Controls available</a:t>
            </a:r>
            <a:endParaRPr b="1" i="0" sz="1200" u="none" cap="none" strike="noStrike">
              <a:solidFill>
                <a:srgbClr val="000000"/>
              </a:solidFill>
              <a:latin typeface="Roboto"/>
              <a:ea typeface="Roboto"/>
              <a:cs typeface="Roboto"/>
              <a:sym typeface="Roboto"/>
            </a:endParaRPr>
          </a:p>
        </p:txBody>
      </p:sp>
      <p:cxnSp>
        <p:nvCxnSpPr>
          <p:cNvPr id="388" name="Google Shape;388;gc11fc265af_0_12"/>
          <p:cNvCxnSpPr>
            <a:stCxn id="387" idx="1"/>
            <a:endCxn id="379" idx="3"/>
          </p:cNvCxnSpPr>
          <p:nvPr/>
        </p:nvCxnSpPr>
        <p:spPr>
          <a:xfrm rot="10800000">
            <a:off x="7108375" y="2724150"/>
            <a:ext cx="733500" cy="97200"/>
          </a:xfrm>
          <a:prstGeom prst="straightConnector1">
            <a:avLst/>
          </a:prstGeom>
          <a:noFill/>
          <a:ln cap="flat" cmpd="sng" w="9525">
            <a:solidFill>
              <a:schemeClr val="dk2"/>
            </a:solidFill>
            <a:prstDash val="dot"/>
            <a:round/>
            <a:headEnd len="sm" w="sm" type="none"/>
            <a:tailEnd len="sm" w="sm" type="none"/>
          </a:ln>
        </p:spPr>
      </p:cxnSp>
      <p:sp>
        <p:nvSpPr>
          <p:cNvPr id="389" name="Google Shape;389;gc11fc265af_0_12"/>
          <p:cNvSpPr txBox="1"/>
          <p:nvPr/>
        </p:nvSpPr>
        <p:spPr>
          <a:xfrm>
            <a:off x="5450888" y="1571025"/>
            <a:ext cx="1650600" cy="4002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VPN Server</a:t>
            </a:r>
            <a:endParaRPr b="1" i="0" sz="1400" u="none" cap="none" strike="noStrike">
              <a:solidFill>
                <a:srgbClr val="000000"/>
              </a:solidFill>
              <a:latin typeface="Roboto"/>
              <a:ea typeface="Roboto"/>
              <a:cs typeface="Roboto"/>
              <a:sym typeface="Roboto"/>
            </a:endParaRPr>
          </a:p>
        </p:txBody>
      </p:sp>
      <p:cxnSp>
        <p:nvCxnSpPr>
          <p:cNvPr id="390" name="Google Shape;390;gc11fc265af_0_12"/>
          <p:cNvCxnSpPr>
            <a:stCxn id="383" idx="0"/>
            <a:endCxn id="389" idx="2"/>
          </p:cNvCxnSpPr>
          <p:nvPr/>
        </p:nvCxnSpPr>
        <p:spPr>
          <a:xfrm rot="10800000">
            <a:off x="6276200" y="1971238"/>
            <a:ext cx="725400" cy="1806900"/>
          </a:xfrm>
          <a:prstGeom prst="straightConnector1">
            <a:avLst/>
          </a:prstGeom>
          <a:noFill/>
          <a:ln cap="flat" cmpd="sng" w="76200">
            <a:solidFill>
              <a:srgbClr val="93C47D"/>
            </a:solidFill>
            <a:prstDash val="solid"/>
            <a:round/>
            <a:headEnd len="sm" w="sm" type="none"/>
            <a:tailEnd len="sm" w="sm" type="none"/>
          </a:ln>
        </p:spPr>
      </p:cxnSp>
      <p:sp>
        <p:nvSpPr>
          <p:cNvPr id="391" name="Google Shape;391;gc11fc265af_0_12"/>
          <p:cNvSpPr txBox="1"/>
          <p:nvPr/>
        </p:nvSpPr>
        <p:spPr>
          <a:xfrm>
            <a:off x="7650075" y="1280700"/>
            <a:ext cx="1173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sz="1200">
                <a:solidFill>
                  <a:srgbClr val="FF0000"/>
                </a:solidFill>
                <a:latin typeface="Roboto"/>
                <a:ea typeface="Roboto"/>
                <a:cs typeface="Roboto"/>
                <a:sym typeface="Roboto"/>
              </a:rPr>
              <a:t>(4) </a:t>
            </a:r>
            <a:r>
              <a:rPr b="1" i="0" lang="en" sz="1200" u="none" cap="none" strike="noStrike">
                <a:solidFill>
                  <a:srgbClr val="000000"/>
                </a:solidFill>
                <a:latin typeface="Roboto"/>
                <a:ea typeface="Roboto"/>
                <a:cs typeface="Roboto"/>
                <a:sym typeface="Roboto"/>
              </a:rPr>
              <a:t>Additional Parental  Controls</a:t>
            </a:r>
            <a:endParaRPr b="1" i="0" sz="1200" u="none" cap="none" strike="noStrike">
              <a:solidFill>
                <a:srgbClr val="000000"/>
              </a:solidFill>
              <a:latin typeface="Roboto"/>
              <a:ea typeface="Roboto"/>
              <a:cs typeface="Roboto"/>
              <a:sym typeface="Roboto"/>
            </a:endParaRPr>
          </a:p>
        </p:txBody>
      </p:sp>
      <p:cxnSp>
        <p:nvCxnSpPr>
          <p:cNvPr id="392" name="Google Shape;392;gc11fc265af_0_12"/>
          <p:cNvCxnSpPr>
            <a:stCxn id="391" idx="1"/>
            <a:endCxn id="389" idx="3"/>
          </p:cNvCxnSpPr>
          <p:nvPr/>
        </p:nvCxnSpPr>
        <p:spPr>
          <a:xfrm flipH="1">
            <a:off x="7101375" y="1650150"/>
            <a:ext cx="548700" cy="120900"/>
          </a:xfrm>
          <a:prstGeom prst="straightConnector1">
            <a:avLst/>
          </a:prstGeom>
          <a:noFill/>
          <a:ln cap="flat" cmpd="sng" w="9525">
            <a:solidFill>
              <a:schemeClr val="dk2"/>
            </a:solidFill>
            <a:prstDash val="dot"/>
            <a:round/>
            <a:headEnd len="sm" w="sm" type="none"/>
            <a:tailEnd len="sm" w="sm" type="none"/>
          </a:ln>
        </p:spPr>
      </p:cxnSp>
      <p:cxnSp>
        <p:nvCxnSpPr>
          <p:cNvPr id="393" name="Google Shape;393;gc11fc265af_0_12"/>
          <p:cNvCxnSpPr>
            <a:stCxn id="382" idx="0"/>
            <a:endCxn id="389" idx="2"/>
          </p:cNvCxnSpPr>
          <p:nvPr/>
        </p:nvCxnSpPr>
        <p:spPr>
          <a:xfrm flipH="1" rot="10800000">
            <a:off x="5455338" y="1971250"/>
            <a:ext cx="820800" cy="1848900"/>
          </a:xfrm>
          <a:prstGeom prst="straightConnector1">
            <a:avLst/>
          </a:prstGeom>
          <a:noFill/>
          <a:ln cap="flat" cmpd="sng" w="76200">
            <a:solidFill>
              <a:srgbClr val="93C47D"/>
            </a:solidFill>
            <a:prstDash val="solid"/>
            <a:round/>
            <a:headEnd len="sm" w="sm" type="none"/>
            <a:tailEnd len="sm" w="sm" type="none"/>
          </a:ln>
        </p:spPr>
      </p:cxnSp>
      <p:sp>
        <p:nvSpPr>
          <p:cNvPr id="394" name="Google Shape;394;gc11fc265af_0_12"/>
          <p:cNvSpPr txBox="1"/>
          <p:nvPr/>
        </p:nvSpPr>
        <p:spPr>
          <a:xfrm>
            <a:off x="7875925" y="3786950"/>
            <a:ext cx="110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Roboto"/>
                <a:ea typeface="Roboto"/>
                <a:cs typeface="Roboto"/>
                <a:sym typeface="Roboto"/>
              </a:rPr>
              <a:t>(1) </a:t>
            </a:r>
            <a:r>
              <a:rPr b="1" lang="en" sz="1200">
                <a:latin typeface="Roboto"/>
                <a:ea typeface="Roboto"/>
                <a:cs typeface="Roboto"/>
                <a:sym typeface="Roboto"/>
              </a:rPr>
              <a:t>Security Software installed on devices</a:t>
            </a:r>
            <a:endParaRPr b="1" sz="1200">
              <a:latin typeface="Roboto"/>
              <a:ea typeface="Roboto"/>
              <a:cs typeface="Roboto"/>
              <a:sym typeface="Roboto"/>
            </a:endParaRPr>
          </a:p>
        </p:txBody>
      </p:sp>
      <p:cxnSp>
        <p:nvCxnSpPr>
          <p:cNvPr id="395" name="Google Shape;395;gc11fc265af_0_12"/>
          <p:cNvCxnSpPr>
            <a:stCxn id="394" idx="1"/>
          </p:cNvCxnSpPr>
          <p:nvPr/>
        </p:nvCxnSpPr>
        <p:spPr>
          <a:xfrm flipH="1">
            <a:off x="7320625" y="4248650"/>
            <a:ext cx="555300" cy="170700"/>
          </a:xfrm>
          <a:prstGeom prst="straightConnector1">
            <a:avLst/>
          </a:prstGeom>
          <a:noFill/>
          <a:ln cap="flat" cmpd="sng" w="9525">
            <a:solidFill>
              <a:schemeClr val="dk2"/>
            </a:solidFill>
            <a:prstDash val="dot"/>
            <a:round/>
            <a:headEnd len="sm" w="sm" type="none"/>
            <a:tailEnd len="sm" w="sm" type="none"/>
          </a:ln>
        </p:spPr>
      </p:cxnSp>
      <p:cxnSp>
        <p:nvCxnSpPr>
          <p:cNvPr id="396" name="Google Shape;396;gc11fc265af_0_12"/>
          <p:cNvCxnSpPr>
            <a:stCxn id="394" idx="1"/>
            <a:endCxn id="382" idx="1"/>
          </p:cNvCxnSpPr>
          <p:nvPr/>
        </p:nvCxnSpPr>
        <p:spPr>
          <a:xfrm flipH="1">
            <a:off x="5730325" y="4248650"/>
            <a:ext cx="2145600" cy="102300"/>
          </a:xfrm>
          <a:prstGeom prst="straightConnector1">
            <a:avLst/>
          </a:prstGeom>
          <a:noFill/>
          <a:ln cap="flat" cmpd="sng" w="9525">
            <a:solidFill>
              <a:schemeClr val="dk2"/>
            </a:solidFill>
            <a:prstDash val="dot"/>
            <a:round/>
            <a:headEnd len="sm" w="sm" type="none"/>
            <a:tailEnd len="sm" w="sm" type="none"/>
          </a:ln>
        </p:spPr>
      </p:cxnSp>
      <p:sp>
        <p:nvSpPr>
          <p:cNvPr id="397" name="Google Shape;397;gc11fc265af_0_12"/>
          <p:cNvSpPr txBox="1"/>
          <p:nvPr/>
        </p:nvSpPr>
        <p:spPr>
          <a:xfrm>
            <a:off x="5450900" y="3156350"/>
            <a:ext cx="1650600" cy="338700"/>
          </a:xfrm>
          <a:prstGeom prst="rect">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sz="1000">
                <a:latin typeface="Roboto"/>
                <a:ea typeface="Roboto"/>
                <a:cs typeface="Roboto"/>
                <a:sym typeface="Roboto"/>
              </a:rPr>
              <a:t>Additional </a:t>
            </a:r>
            <a:r>
              <a:rPr b="1" i="0" lang="en" sz="1000" u="none" cap="none" strike="noStrike">
                <a:solidFill>
                  <a:srgbClr val="000000"/>
                </a:solidFill>
                <a:latin typeface="Roboto"/>
                <a:ea typeface="Roboto"/>
                <a:cs typeface="Roboto"/>
                <a:sym typeface="Roboto"/>
              </a:rPr>
              <a:t>Router</a:t>
            </a:r>
            <a:endParaRPr b="1" i="0" sz="1000" u="none" cap="none" strike="noStrike">
              <a:solidFill>
                <a:srgbClr val="000000"/>
              </a:solidFill>
              <a:latin typeface="Roboto"/>
              <a:ea typeface="Roboto"/>
              <a:cs typeface="Roboto"/>
              <a:sym typeface="Roboto"/>
            </a:endParaRPr>
          </a:p>
        </p:txBody>
      </p:sp>
      <p:sp>
        <p:nvSpPr>
          <p:cNvPr id="398" name="Google Shape;398;gc11fc265af_0_12"/>
          <p:cNvSpPr txBox="1"/>
          <p:nvPr/>
        </p:nvSpPr>
        <p:spPr>
          <a:xfrm>
            <a:off x="3883050" y="3990500"/>
            <a:ext cx="110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Roboto"/>
                <a:ea typeface="Roboto"/>
                <a:cs typeface="Roboto"/>
                <a:sym typeface="Roboto"/>
              </a:rPr>
              <a:t>(2) </a:t>
            </a:r>
            <a:r>
              <a:rPr b="1" lang="en" sz="1200">
                <a:latin typeface="Roboto"/>
                <a:ea typeface="Roboto"/>
                <a:cs typeface="Roboto"/>
                <a:sym typeface="Roboto"/>
              </a:rPr>
              <a:t>Configure game/app security settings</a:t>
            </a:r>
            <a:endParaRPr b="1" sz="1200">
              <a:latin typeface="Roboto"/>
              <a:ea typeface="Roboto"/>
              <a:cs typeface="Roboto"/>
              <a:sym typeface="Roboto"/>
            </a:endParaRPr>
          </a:p>
        </p:txBody>
      </p:sp>
      <p:cxnSp>
        <p:nvCxnSpPr>
          <p:cNvPr id="399" name="Google Shape;399;gc11fc265af_0_12"/>
          <p:cNvCxnSpPr>
            <a:stCxn id="382" idx="3"/>
          </p:cNvCxnSpPr>
          <p:nvPr/>
        </p:nvCxnSpPr>
        <p:spPr>
          <a:xfrm flipH="1">
            <a:off x="4703625" y="4351075"/>
            <a:ext cx="476700" cy="81900"/>
          </a:xfrm>
          <a:prstGeom prst="straightConnector1">
            <a:avLst/>
          </a:prstGeom>
          <a:noFill/>
          <a:ln cap="flat" cmpd="sng" w="9525">
            <a:solidFill>
              <a:schemeClr val="dk2"/>
            </a:solidFill>
            <a:prstDash val="dot"/>
            <a:round/>
            <a:headEnd len="sm" w="sm" type="none"/>
            <a:tailEnd len="sm" w="sm" type="none"/>
          </a:ln>
        </p:spPr>
      </p:cxnSp>
      <p:sp>
        <p:nvSpPr>
          <p:cNvPr id="400" name="Google Shape;400;gc11fc265af_0_12"/>
          <p:cNvSpPr txBox="1"/>
          <p:nvPr/>
        </p:nvSpPr>
        <p:spPr>
          <a:xfrm>
            <a:off x="7636275" y="248150"/>
            <a:ext cx="1398600" cy="6156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Roboto"/>
                <a:ea typeface="Roboto"/>
                <a:cs typeface="Roboto"/>
                <a:sym typeface="Roboto"/>
              </a:rPr>
              <a:t>Recommended</a:t>
            </a:r>
            <a:endParaRPr b="1">
              <a:solidFill>
                <a:srgbClr val="FF0000"/>
              </a:solidFill>
              <a:latin typeface="Roboto"/>
              <a:ea typeface="Roboto"/>
              <a:cs typeface="Roboto"/>
              <a:sym typeface="Roboto"/>
            </a:endParaRPr>
          </a:p>
          <a:p>
            <a:pPr indent="0" lvl="0" marL="0" rtl="0" algn="ctr">
              <a:spcBef>
                <a:spcPts val="0"/>
              </a:spcBef>
              <a:spcAft>
                <a:spcPts val="0"/>
              </a:spcAft>
              <a:buNone/>
            </a:pPr>
            <a:r>
              <a:rPr b="1" lang="en">
                <a:solidFill>
                  <a:srgbClr val="FF0000"/>
                </a:solidFill>
                <a:latin typeface="Roboto"/>
                <a:ea typeface="Roboto"/>
                <a:cs typeface="Roboto"/>
                <a:sym typeface="Roboto"/>
              </a:rPr>
              <a:t>Approach</a:t>
            </a:r>
            <a:endParaRPr b="1">
              <a:solidFill>
                <a:srgbClr val="FF0000"/>
              </a:solidFill>
              <a:latin typeface="Roboto"/>
              <a:ea typeface="Roboto"/>
              <a:cs typeface="Roboto"/>
              <a:sym typeface="Roboto"/>
            </a:endParaRPr>
          </a:p>
        </p:txBody>
      </p:sp>
      <p:sp>
        <p:nvSpPr>
          <p:cNvPr id="401" name="Google Shape;401;gc11fc265af_0_12"/>
          <p:cNvSpPr txBox="1"/>
          <p:nvPr/>
        </p:nvSpPr>
        <p:spPr>
          <a:xfrm>
            <a:off x="174950" y="814050"/>
            <a:ext cx="827700" cy="4002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Roboto"/>
                <a:ea typeface="Roboto"/>
                <a:cs typeface="Roboto"/>
                <a:sym typeface="Roboto"/>
              </a:rPr>
              <a:t>Default</a:t>
            </a:r>
            <a:endParaRPr b="1">
              <a:solidFill>
                <a:srgbClr val="FF0000"/>
              </a:solidFill>
              <a:latin typeface="Roboto"/>
              <a:ea typeface="Roboto"/>
              <a:cs typeface="Roboto"/>
              <a:sym typeface="Roboto"/>
            </a:endParaRPr>
          </a:p>
        </p:txBody>
      </p:sp>
      <p:cxnSp>
        <p:nvCxnSpPr>
          <p:cNvPr id="402" name="Google Shape;402;gc11fc265af_0_12"/>
          <p:cNvCxnSpPr/>
          <p:nvPr/>
        </p:nvCxnSpPr>
        <p:spPr>
          <a:xfrm>
            <a:off x="4038100" y="947475"/>
            <a:ext cx="0" cy="2820000"/>
          </a:xfrm>
          <a:prstGeom prst="straightConnector1">
            <a:avLst/>
          </a:prstGeom>
          <a:noFill/>
          <a:ln cap="flat" cmpd="sng" w="76200">
            <a:solidFill>
              <a:srgbClr val="666666"/>
            </a:solidFill>
            <a:prstDash val="solid"/>
            <a:round/>
            <a:headEnd len="med" w="med" type="none"/>
            <a:tailEnd len="med" w="med" type="none"/>
          </a:ln>
        </p:spPr>
      </p:cxnSp>
      <p:cxnSp>
        <p:nvCxnSpPr>
          <p:cNvPr id="403" name="Google Shape;403;gc11fc265af_0_12"/>
          <p:cNvCxnSpPr>
            <a:stCxn id="387" idx="1"/>
            <a:endCxn id="397" idx="3"/>
          </p:cNvCxnSpPr>
          <p:nvPr/>
        </p:nvCxnSpPr>
        <p:spPr>
          <a:xfrm flipH="1">
            <a:off x="7101475" y="2821350"/>
            <a:ext cx="740400" cy="504300"/>
          </a:xfrm>
          <a:prstGeom prst="straightConnector1">
            <a:avLst/>
          </a:prstGeom>
          <a:noFill/>
          <a:ln cap="flat" cmpd="sng" w="9525">
            <a:solidFill>
              <a:schemeClr val="dk2"/>
            </a:solidFill>
            <a:prstDash val="dot"/>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c3cc0e4c8f_0_21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No Silver Bullet - Use a Layered Approach for Security</a:t>
            </a:r>
            <a:endParaRPr b="1">
              <a:solidFill>
                <a:srgbClr val="4384F4"/>
              </a:solidFill>
              <a:latin typeface="Roboto"/>
              <a:ea typeface="Roboto"/>
              <a:cs typeface="Roboto"/>
              <a:sym typeface="Roboto"/>
            </a:endParaRPr>
          </a:p>
        </p:txBody>
      </p:sp>
      <p:sp>
        <p:nvSpPr>
          <p:cNvPr id="409" name="Google Shape;409;gc3cc0e4c8f_0_216"/>
          <p:cNvSpPr txBox="1"/>
          <p:nvPr/>
        </p:nvSpPr>
        <p:spPr>
          <a:xfrm>
            <a:off x="243475" y="1139525"/>
            <a:ext cx="8543400" cy="37659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Roboto"/>
              <a:buAutoNum type="arabicPeriod"/>
            </a:pPr>
            <a:r>
              <a:rPr b="0" i="0" lang="en" sz="2000" u="none" cap="none" strike="noStrike">
                <a:solidFill>
                  <a:srgbClr val="000000"/>
                </a:solidFill>
                <a:latin typeface="Roboto"/>
                <a:ea typeface="Roboto"/>
                <a:cs typeface="Roboto"/>
                <a:sym typeface="Roboto"/>
              </a:rPr>
              <a:t>Use software like FamilyLink</a:t>
            </a:r>
            <a:r>
              <a:rPr lang="en" sz="2000">
                <a:latin typeface="Roboto"/>
                <a:ea typeface="Roboto"/>
                <a:cs typeface="Roboto"/>
                <a:sym typeface="Roboto"/>
              </a:rPr>
              <a:t>, </a:t>
            </a:r>
            <a:r>
              <a:rPr b="0" i="0" lang="en" sz="2000" u="none" cap="none" strike="noStrike">
                <a:solidFill>
                  <a:srgbClr val="000000"/>
                </a:solidFill>
                <a:latin typeface="Roboto"/>
                <a:ea typeface="Roboto"/>
                <a:cs typeface="Roboto"/>
                <a:sym typeface="Roboto"/>
              </a:rPr>
              <a:t>Qustodio</a:t>
            </a:r>
            <a:r>
              <a:rPr lang="en" sz="2000">
                <a:latin typeface="Roboto"/>
                <a:ea typeface="Roboto"/>
                <a:cs typeface="Roboto"/>
                <a:sym typeface="Roboto"/>
              </a:rPr>
              <a:t> or </a:t>
            </a:r>
            <a:r>
              <a:rPr b="0" i="0" lang="en" sz="2000" u="none" cap="none" strike="noStrike">
                <a:solidFill>
                  <a:srgbClr val="000000"/>
                </a:solidFill>
                <a:latin typeface="Roboto"/>
                <a:ea typeface="Roboto"/>
                <a:cs typeface="Roboto"/>
                <a:sym typeface="Roboto"/>
              </a:rPr>
              <a:t>Norton 360 that is installed directly on the phone</a:t>
            </a:r>
            <a:r>
              <a:rPr lang="en" sz="2000">
                <a:latin typeface="Roboto"/>
                <a:ea typeface="Roboto"/>
                <a:cs typeface="Roboto"/>
                <a:sym typeface="Roboto"/>
              </a:rPr>
              <a:t> or </a:t>
            </a:r>
            <a:r>
              <a:rPr b="0" i="0" lang="en" sz="2000" u="none" cap="none" strike="noStrike">
                <a:solidFill>
                  <a:srgbClr val="000000"/>
                </a:solidFill>
                <a:latin typeface="Roboto"/>
                <a:ea typeface="Roboto"/>
                <a:cs typeface="Roboto"/>
                <a:sym typeface="Roboto"/>
              </a:rPr>
              <a:t>device.</a:t>
            </a:r>
            <a:endParaRPr b="0" i="0" sz="2000" u="none" cap="none" strike="noStrike">
              <a:solidFill>
                <a:srgbClr val="000000"/>
              </a:solidFill>
              <a:latin typeface="Roboto"/>
              <a:ea typeface="Roboto"/>
              <a:cs typeface="Roboto"/>
              <a:sym typeface="Roboto"/>
            </a:endParaRPr>
          </a:p>
          <a:p>
            <a:pPr indent="-355600" lvl="0" marL="457200" marR="0" rtl="0" algn="l">
              <a:lnSpc>
                <a:spcPct val="100000"/>
              </a:lnSpc>
              <a:spcBef>
                <a:spcPts val="0"/>
              </a:spcBef>
              <a:spcAft>
                <a:spcPts val="0"/>
              </a:spcAft>
              <a:buSzPts val="2000"/>
              <a:buFont typeface="Roboto"/>
              <a:buAutoNum type="arabicPeriod"/>
            </a:pPr>
            <a:r>
              <a:rPr lang="en" sz="2000">
                <a:latin typeface="Roboto"/>
                <a:ea typeface="Roboto"/>
                <a:cs typeface="Roboto"/>
                <a:sym typeface="Roboto"/>
              </a:rPr>
              <a:t>Use game or app security settings</a:t>
            </a:r>
            <a:endParaRPr sz="2000">
              <a:latin typeface="Roboto"/>
              <a:ea typeface="Roboto"/>
              <a:cs typeface="Roboto"/>
              <a:sym typeface="Roboto"/>
            </a:endParaRPr>
          </a:p>
          <a:p>
            <a:pPr indent="-355600" lvl="0" marL="457200" marR="0" rtl="0" algn="l">
              <a:lnSpc>
                <a:spcPct val="100000"/>
              </a:lnSpc>
              <a:spcBef>
                <a:spcPts val="0"/>
              </a:spcBef>
              <a:spcAft>
                <a:spcPts val="0"/>
              </a:spcAft>
              <a:buClr>
                <a:srgbClr val="000000"/>
              </a:buClr>
              <a:buSzPts val="2000"/>
              <a:buFont typeface="Roboto"/>
              <a:buAutoNum type="arabicPeriod"/>
            </a:pPr>
            <a:r>
              <a:rPr b="0" i="0" lang="en" sz="2000" u="none" cap="none" strike="noStrike">
                <a:solidFill>
                  <a:srgbClr val="000000"/>
                </a:solidFill>
                <a:latin typeface="Roboto"/>
                <a:ea typeface="Roboto"/>
                <a:cs typeface="Roboto"/>
                <a:sym typeface="Roboto"/>
              </a:rPr>
              <a:t>Use parental controls on the home WIFI router.  If your provider does not have one, you can buy another wireless router that does</a:t>
            </a:r>
            <a:endParaRPr b="0" i="0" sz="2000" u="none" cap="none" strike="noStrike">
              <a:solidFill>
                <a:srgbClr val="000000"/>
              </a:solidFill>
              <a:latin typeface="Roboto"/>
              <a:ea typeface="Roboto"/>
              <a:cs typeface="Roboto"/>
              <a:sym typeface="Roboto"/>
            </a:endParaRPr>
          </a:p>
          <a:p>
            <a:pPr indent="-355600" lvl="0" marL="457200" marR="0" rtl="0" algn="l">
              <a:lnSpc>
                <a:spcPct val="100000"/>
              </a:lnSpc>
              <a:spcBef>
                <a:spcPts val="0"/>
              </a:spcBef>
              <a:spcAft>
                <a:spcPts val="0"/>
              </a:spcAft>
              <a:buClr>
                <a:srgbClr val="000000"/>
              </a:buClr>
              <a:buSzPts val="2000"/>
              <a:buFont typeface="Roboto"/>
              <a:buAutoNum type="arabicPeriod"/>
            </a:pPr>
            <a:r>
              <a:rPr b="0" i="0" lang="en" sz="2000" u="none" cap="none" strike="noStrike">
                <a:solidFill>
                  <a:srgbClr val="000000"/>
                </a:solidFill>
                <a:latin typeface="Roboto"/>
                <a:ea typeface="Roboto"/>
                <a:cs typeface="Roboto"/>
                <a:sym typeface="Roboto"/>
              </a:rPr>
              <a:t>Use a VPN that filters content</a:t>
            </a:r>
            <a:endParaRPr b="0" i="0" sz="2000" u="none" cap="none" strike="noStrike">
              <a:solidFill>
                <a:srgbClr val="000000"/>
              </a:solidFill>
              <a:latin typeface="Roboto"/>
              <a:ea typeface="Roboto"/>
              <a:cs typeface="Roboto"/>
              <a:sym typeface="Roboto"/>
            </a:endParaRPr>
          </a:p>
          <a:p>
            <a:pPr indent="-355600" lvl="0" marL="457200" marR="0" rtl="0" algn="l">
              <a:lnSpc>
                <a:spcPct val="100000"/>
              </a:lnSpc>
              <a:spcBef>
                <a:spcPts val="0"/>
              </a:spcBef>
              <a:spcAft>
                <a:spcPts val="0"/>
              </a:spcAft>
              <a:buClr>
                <a:srgbClr val="000000"/>
              </a:buClr>
              <a:buSzPts val="2000"/>
              <a:buFont typeface="Roboto"/>
              <a:buAutoNum type="arabicPeriod"/>
            </a:pPr>
            <a:r>
              <a:rPr b="0" i="0" lang="en" sz="2000" u="none" cap="none" strike="noStrike">
                <a:solidFill>
                  <a:srgbClr val="000000"/>
                </a:solidFill>
                <a:latin typeface="Roboto"/>
                <a:ea typeface="Roboto"/>
                <a:cs typeface="Roboto"/>
                <a:sym typeface="Roboto"/>
              </a:rPr>
              <a:t>Use random checks, keep a record of passwords to all accounts</a:t>
            </a:r>
            <a:endParaRPr b="0" i="0" sz="2000" u="none" cap="none" strike="noStrike">
              <a:solidFill>
                <a:srgbClr val="000000"/>
              </a:solidFill>
              <a:latin typeface="Roboto"/>
              <a:ea typeface="Roboto"/>
              <a:cs typeface="Roboto"/>
              <a:sym typeface="Roboto"/>
            </a:endParaRPr>
          </a:p>
          <a:p>
            <a:pPr indent="-355600" lvl="0" marL="457200" marR="0" rtl="0" algn="l">
              <a:lnSpc>
                <a:spcPct val="100000"/>
              </a:lnSpc>
              <a:spcBef>
                <a:spcPts val="0"/>
              </a:spcBef>
              <a:spcAft>
                <a:spcPts val="0"/>
              </a:spcAft>
              <a:buClr>
                <a:srgbClr val="000000"/>
              </a:buClr>
              <a:buSzPts val="2000"/>
              <a:buFont typeface="Roboto"/>
              <a:buAutoNum type="arabicPeriod"/>
            </a:pPr>
            <a:r>
              <a:rPr b="0" i="0" lang="en" sz="2000" u="none" cap="none" strike="noStrike">
                <a:solidFill>
                  <a:srgbClr val="000000"/>
                </a:solidFill>
                <a:latin typeface="Roboto"/>
                <a:ea typeface="Roboto"/>
                <a:cs typeface="Roboto"/>
                <a:sym typeface="Roboto"/>
              </a:rPr>
              <a:t>No private use of devices in the bedroom, sync texts with your phone</a:t>
            </a:r>
            <a:endParaRPr b="0" i="0" sz="2000" u="none" cap="none" strike="noStrike">
              <a:solidFill>
                <a:srgbClr val="000000"/>
              </a:solidFill>
              <a:latin typeface="Roboto"/>
              <a:ea typeface="Roboto"/>
              <a:cs typeface="Roboto"/>
              <a:sym typeface="Roboto"/>
            </a:endParaRPr>
          </a:p>
          <a:p>
            <a:pPr indent="-355600" lvl="0" marL="457200" marR="0" rtl="0" algn="l">
              <a:lnSpc>
                <a:spcPct val="100000"/>
              </a:lnSpc>
              <a:spcBef>
                <a:spcPts val="0"/>
              </a:spcBef>
              <a:spcAft>
                <a:spcPts val="0"/>
              </a:spcAft>
              <a:buClr>
                <a:srgbClr val="000000"/>
              </a:buClr>
              <a:buSzPts val="2000"/>
              <a:buFont typeface="Roboto"/>
              <a:buAutoNum type="arabicPeriod"/>
            </a:pPr>
            <a:r>
              <a:rPr b="0" i="0" lang="en" sz="2000" u="none" cap="none" strike="noStrike">
                <a:solidFill>
                  <a:srgbClr val="000000"/>
                </a:solidFill>
                <a:latin typeface="Roboto"/>
                <a:ea typeface="Roboto"/>
                <a:cs typeface="Roboto"/>
                <a:sym typeface="Roboto"/>
              </a:rPr>
              <a:t>Seek out game or app specific security settings</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It is complicated, but it’s too important not to spend time to figure it out.</a:t>
            </a:r>
            <a:endParaRPr b="1" i="0" sz="2000" u="none" cap="none" strike="noStrike">
              <a:solidFill>
                <a:srgbClr val="00000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c11fc265af_0_39"/>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1"/>
                </a:solidFill>
                <a:latin typeface="Roboto"/>
                <a:ea typeface="Roboto"/>
                <a:cs typeface="Roboto"/>
                <a:sym typeface="Roboto"/>
              </a:rPr>
              <a:t>Additional Resources</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c11fc265af_0_10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Other Apps to Be Aware Of</a:t>
            </a:r>
            <a:endParaRPr b="1">
              <a:solidFill>
                <a:srgbClr val="4384F4"/>
              </a:solidFill>
              <a:latin typeface="Roboto"/>
              <a:ea typeface="Roboto"/>
              <a:cs typeface="Roboto"/>
              <a:sym typeface="Roboto"/>
            </a:endParaRPr>
          </a:p>
        </p:txBody>
      </p:sp>
      <p:sp>
        <p:nvSpPr>
          <p:cNvPr id="420" name="Google Shape;420;gc11fc265af_0_102"/>
          <p:cNvSpPr txBox="1"/>
          <p:nvPr/>
        </p:nvSpPr>
        <p:spPr>
          <a:xfrm>
            <a:off x="456525" y="823400"/>
            <a:ext cx="8499600" cy="408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30000"/>
              </a:lnSpc>
              <a:spcBef>
                <a:spcPts val="0"/>
              </a:spcBef>
              <a:spcAft>
                <a:spcPts val="0"/>
              </a:spcAft>
              <a:buSzPts val="1800"/>
              <a:buFont typeface="Roboto"/>
              <a:buChar char="●"/>
            </a:pPr>
            <a:r>
              <a:rPr b="0" i="0" lang="en" sz="1800" u="none" cap="none" strike="noStrike">
                <a:latin typeface="Roboto"/>
                <a:ea typeface="Roboto"/>
                <a:cs typeface="Roboto"/>
                <a:sym typeface="Roboto"/>
              </a:rPr>
              <a:t>Snapchat</a:t>
            </a:r>
            <a:r>
              <a:rPr lang="en" sz="1800">
                <a:latin typeface="Roboto"/>
                <a:ea typeface="Roboto"/>
                <a:cs typeface="Roboto"/>
                <a:sym typeface="Roboto"/>
              </a:rPr>
              <a:t>: </a:t>
            </a:r>
            <a:r>
              <a:rPr b="0" i="0" lang="en" sz="1800" u="none" cap="none" strike="noStrike">
                <a:latin typeface="Roboto"/>
                <a:ea typeface="Roboto"/>
                <a:cs typeface="Roboto"/>
                <a:sym typeface="Roboto"/>
              </a:rPr>
              <a:t>Messages disappear, Location tracking on by default</a:t>
            </a:r>
            <a:endParaRPr b="0" i="0" sz="1800" u="none" cap="none" strike="noStrike">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0" i="0" lang="en" sz="1800" u="none" cap="none" strike="noStrike">
                <a:latin typeface="Roboto"/>
                <a:ea typeface="Roboto"/>
                <a:cs typeface="Roboto"/>
                <a:sym typeface="Roboto"/>
              </a:rPr>
              <a:t>Tik Tok and similar apps</a:t>
            </a:r>
            <a:endParaRPr b="0" i="0" sz="1800" u="none" cap="none" strike="noStrike">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0" i="0" lang="en" sz="1800" u="none" cap="none" strike="noStrike">
                <a:latin typeface="Roboto"/>
                <a:ea typeface="Roboto"/>
                <a:cs typeface="Roboto"/>
                <a:sym typeface="Roboto"/>
              </a:rPr>
              <a:t>Chat-based apps</a:t>
            </a:r>
            <a:r>
              <a:rPr lang="en" sz="1800">
                <a:latin typeface="Roboto"/>
                <a:ea typeface="Roboto"/>
                <a:cs typeface="Roboto"/>
                <a:sym typeface="Roboto"/>
              </a:rPr>
              <a:t>: </a:t>
            </a:r>
            <a:r>
              <a:rPr b="0" i="0" lang="en" sz="1800" u="none" cap="none" strike="noStrike">
                <a:latin typeface="Roboto"/>
                <a:ea typeface="Roboto"/>
                <a:cs typeface="Roboto"/>
                <a:sym typeface="Roboto"/>
              </a:rPr>
              <a:t>Chatspin, Chat Master, Among Us, Kik</a:t>
            </a:r>
            <a:endParaRPr b="0" i="0" sz="1800" u="none" cap="none" strike="noStrike">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0" i="0" lang="en" sz="1800" u="none" cap="none" strike="noStrike">
                <a:latin typeface="Roboto"/>
                <a:ea typeface="Roboto"/>
                <a:cs typeface="Roboto"/>
                <a:sym typeface="Roboto"/>
              </a:rPr>
              <a:t>Social Media: Facebook, Instagram, Ask.fm</a:t>
            </a:r>
            <a:endParaRPr b="0" i="0" sz="1800" u="none" cap="none" strike="noStrike">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0" i="0" lang="en" sz="1800" u="none" cap="none" strike="noStrike">
                <a:latin typeface="Roboto"/>
                <a:ea typeface="Roboto"/>
                <a:cs typeface="Roboto"/>
                <a:sym typeface="Roboto"/>
              </a:rPr>
              <a:t>Twitch and other live broadcasting apps</a:t>
            </a:r>
            <a:endParaRPr b="0" i="0" sz="1800" u="none" cap="none" strike="noStrike">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1" i="0" lang="en" sz="1800" u="none" cap="none" strike="noStrike">
                <a:latin typeface="Roboto"/>
                <a:ea typeface="Roboto"/>
                <a:cs typeface="Roboto"/>
                <a:sym typeface="Roboto"/>
              </a:rPr>
              <a:t>Use the security setting to need approval to install an app.  </a:t>
            </a:r>
            <a:endParaRPr b="1" sz="1800">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1" lang="en" sz="1800">
                <a:latin typeface="Roboto"/>
                <a:ea typeface="Roboto"/>
                <a:cs typeface="Roboto"/>
                <a:sym typeface="Roboto"/>
              </a:rPr>
              <a:t>Refer to: </a:t>
            </a:r>
            <a:r>
              <a:rPr b="1" lang="en" sz="1800" u="sng">
                <a:solidFill>
                  <a:schemeClr val="hlink"/>
                </a:solidFill>
                <a:latin typeface="Roboto"/>
                <a:ea typeface="Roboto"/>
                <a:cs typeface="Roboto"/>
                <a:sym typeface="Roboto"/>
                <a:hlinkClick r:id="rId3"/>
              </a:rPr>
              <a:t>https://nationalonlinesafety.com/</a:t>
            </a:r>
            <a:r>
              <a:rPr b="1" lang="en" sz="1800">
                <a:solidFill>
                  <a:srgbClr val="5F6368"/>
                </a:solidFill>
                <a:latin typeface="Roboto"/>
                <a:ea typeface="Roboto"/>
                <a:cs typeface="Roboto"/>
                <a:sym typeface="Roboto"/>
              </a:rPr>
              <a:t>  </a:t>
            </a:r>
            <a:endParaRPr b="1" sz="1800">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1" i="0" lang="en" sz="1800" u="none" cap="none" strike="noStrike">
                <a:latin typeface="Roboto"/>
                <a:ea typeface="Roboto"/>
                <a:cs typeface="Roboto"/>
                <a:sym typeface="Roboto"/>
              </a:rPr>
              <a:t>There are too many apps to list and new ones are being created all the time</a:t>
            </a:r>
            <a:endParaRPr b="1" i="0" sz="1800" u="none" cap="none" strike="noStrike">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1" i="0" lang="en" sz="1800" u="none" cap="none" strike="noStrike">
                <a:latin typeface="Roboto"/>
                <a:ea typeface="Roboto"/>
                <a:cs typeface="Roboto"/>
                <a:sym typeface="Roboto"/>
              </a:rPr>
              <a:t>Must keep on top of the latest</a:t>
            </a:r>
            <a:endParaRPr b="1" i="0" sz="1800" u="none" cap="none" strike="noStrike">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cxnSp>
        <p:nvCxnSpPr>
          <p:cNvPr id="425" name="Google Shape;425;p31"/>
          <p:cNvCxnSpPr/>
          <p:nvPr/>
        </p:nvCxnSpPr>
        <p:spPr>
          <a:xfrm>
            <a:off x="9445616" y="444544"/>
            <a:ext cx="0" cy="4619400"/>
          </a:xfrm>
          <a:prstGeom prst="straightConnector1">
            <a:avLst/>
          </a:prstGeom>
          <a:noFill/>
          <a:ln cap="flat" cmpd="sng" w="9525">
            <a:solidFill>
              <a:srgbClr val="CCCCCC"/>
            </a:solidFill>
            <a:prstDash val="solid"/>
            <a:round/>
            <a:headEnd len="sm" w="sm" type="none"/>
            <a:tailEnd len="sm" w="sm" type="none"/>
          </a:ln>
        </p:spPr>
      </p:cxnSp>
      <p:graphicFrame>
        <p:nvGraphicFramePr>
          <p:cNvPr id="426" name="Google Shape;426;p31"/>
          <p:cNvGraphicFramePr/>
          <p:nvPr/>
        </p:nvGraphicFramePr>
        <p:xfrm>
          <a:off x="371250" y="1484900"/>
          <a:ext cx="3000000" cy="3000000"/>
        </p:xfrm>
        <a:graphic>
          <a:graphicData uri="http://schemas.openxmlformats.org/drawingml/2006/table">
            <a:tbl>
              <a:tblPr>
                <a:noFill/>
                <a:tableStyleId>{25D2BFA2-620C-4B01-8549-B63E8B33DBB8}</a:tableStyleId>
              </a:tblPr>
              <a:tblGrid>
                <a:gridCol w="2800500"/>
                <a:gridCol w="2800500"/>
                <a:gridCol w="2800500"/>
              </a:tblGrid>
              <a:tr h="611450">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Stay involved, </a:t>
                      </a:r>
                      <a:r>
                        <a:rPr b="1" lang="en" sz="1600" u="none" cap="none" strike="noStrike">
                          <a:solidFill>
                            <a:srgbClr val="0000FF"/>
                          </a:solidFill>
                          <a:latin typeface="Roboto"/>
                          <a:ea typeface="Roboto"/>
                          <a:cs typeface="Roboto"/>
                          <a:sym typeface="Roboto"/>
                        </a:rPr>
                        <a:t>Learn</a:t>
                      </a:r>
                      <a:r>
                        <a:rPr b="1" lang="en" sz="1600" u="none" cap="none" strike="noStrike">
                          <a:solidFill>
                            <a:srgbClr val="4285F4"/>
                          </a:solidFill>
                          <a:latin typeface="Roboto"/>
                          <a:ea typeface="Roboto"/>
                          <a:cs typeface="Roboto"/>
                          <a:sym typeface="Roboto"/>
                        </a:rPr>
                        <a:t>, Join In</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Keep their information private</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Stay safe on the move</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694725">
                <a:tc>
                  <a:txBody>
                    <a:bodyPr/>
                    <a:lstStyle/>
                    <a:p>
                      <a:pPr indent="0" lvl="0" marL="0" marR="0" rtl="0" algn="l">
                        <a:lnSpc>
                          <a:spcPct val="130000"/>
                        </a:lnSpc>
                        <a:spcBef>
                          <a:spcPts val="0"/>
                        </a:spcBef>
                        <a:spcAft>
                          <a:spcPts val="0"/>
                        </a:spcAft>
                        <a:buClr>
                          <a:srgbClr val="000000"/>
                        </a:buClr>
                        <a:buSzPts val="1100"/>
                        <a:buFont typeface="Arial"/>
                        <a:buNone/>
                      </a:pPr>
                      <a:r>
                        <a:rPr lang="en" sz="1200" u="none" cap="none" strike="noStrike">
                          <a:latin typeface="Roboto"/>
                          <a:ea typeface="Roboto"/>
                          <a:cs typeface="Roboto"/>
                          <a:sym typeface="Roboto"/>
                        </a:rPr>
                        <a:t>Keep talking and stay interested in what they’re doing. Don’t be afraid to bring up challenging issues like sexting, pornography and cyberbullying. It could be embarrassing, but you’ll both benefit from the subjects being out in the open.</a:t>
                      </a:r>
                      <a:endParaRPr sz="12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30000"/>
                        </a:lnSpc>
                        <a:spcBef>
                          <a:spcPts val="0"/>
                        </a:spcBef>
                        <a:spcAft>
                          <a:spcPts val="0"/>
                        </a:spcAft>
                        <a:buClr>
                          <a:schemeClr val="accent2"/>
                        </a:buClr>
                        <a:buSzPts val="1100"/>
                        <a:buFont typeface="Arial"/>
                        <a:buNone/>
                      </a:pPr>
                      <a:r>
                        <a:rPr lang="en" sz="1200" u="none" cap="none" strike="noStrike">
                          <a:latin typeface="Roboto"/>
                          <a:ea typeface="Roboto"/>
                          <a:cs typeface="Roboto"/>
                          <a:sym typeface="Roboto"/>
                        </a:rPr>
                        <a:t>Your child can set privacy settings on most social networking sites so that only close friends can search for them, tag them in a photograph or share what they’ve posted.</a:t>
                      </a:r>
                      <a:endParaRPr sz="12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30000"/>
                        </a:lnSpc>
                        <a:spcBef>
                          <a:spcPts val="0"/>
                        </a:spcBef>
                        <a:spcAft>
                          <a:spcPts val="0"/>
                        </a:spcAft>
                        <a:buClr>
                          <a:schemeClr val="accent2"/>
                        </a:buClr>
                        <a:buSzPts val="1100"/>
                        <a:buFont typeface="Arial"/>
                        <a:buNone/>
                      </a:pPr>
                      <a:r>
                        <a:rPr lang="en" sz="1200" u="none" cap="none" strike="noStrike">
                          <a:latin typeface="Roboto"/>
                          <a:ea typeface="Roboto"/>
                          <a:cs typeface="Roboto"/>
                          <a:sym typeface="Roboto"/>
                        </a:rPr>
                        <a:t>Use safe settings on all mobile devices but be aware that if your child is accessing the internet using public WiFi, filters to block inappropriate content may not be active. </a:t>
                      </a:r>
                      <a:endParaRPr sz="12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27" name="Google Shape;427;p31"/>
          <p:cNvSpPr txBox="1"/>
          <p:nvPr>
            <p:ph idx="4294967295"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sz="2400">
                <a:solidFill>
                  <a:srgbClr val="4384F4"/>
                </a:solidFill>
                <a:latin typeface="Roboto"/>
                <a:ea typeface="Roboto"/>
                <a:cs typeface="Roboto"/>
                <a:sym typeface="Roboto"/>
              </a:rPr>
              <a:t>Tips for Parents</a:t>
            </a:r>
            <a:endParaRPr sz="2400">
              <a:solidFill>
                <a:srgbClr val="4384F4"/>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c11fc265af_0_0"/>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latin typeface="Roboto"/>
                <a:ea typeface="Roboto"/>
                <a:cs typeface="Roboto"/>
                <a:sym typeface="Roboto"/>
              </a:rPr>
              <a:t>How Predators Gain Entry</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cxnSp>
        <p:nvCxnSpPr>
          <p:cNvPr id="432" name="Google Shape;432;p32"/>
          <p:cNvCxnSpPr/>
          <p:nvPr/>
        </p:nvCxnSpPr>
        <p:spPr>
          <a:xfrm>
            <a:off x="9445616" y="444544"/>
            <a:ext cx="0" cy="4619400"/>
          </a:xfrm>
          <a:prstGeom prst="straightConnector1">
            <a:avLst/>
          </a:prstGeom>
          <a:noFill/>
          <a:ln cap="flat" cmpd="sng" w="9525">
            <a:solidFill>
              <a:srgbClr val="CCCCCC"/>
            </a:solidFill>
            <a:prstDash val="solid"/>
            <a:round/>
            <a:headEnd len="sm" w="sm" type="none"/>
            <a:tailEnd len="sm" w="sm" type="none"/>
          </a:ln>
        </p:spPr>
      </p:cxnSp>
      <p:graphicFrame>
        <p:nvGraphicFramePr>
          <p:cNvPr id="433" name="Google Shape;433;p32"/>
          <p:cNvGraphicFramePr/>
          <p:nvPr/>
        </p:nvGraphicFramePr>
        <p:xfrm>
          <a:off x="371250" y="1484900"/>
          <a:ext cx="3000000" cy="3000000"/>
        </p:xfrm>
        <a:graphic>
          <a:graphicData uri="http://schemas.openxmlformats.org/drawingml/2006/table">
            <a:tbl>
              <a:tblPr>
                <a:noFill/>
                <a:tableStyleId>{25D2BFA2-620C-4B01-8549-B63E8B33DBB8}</a:tableStyleId>
              </a:tblPr>
              <a:tblGrid>
                <a:gridCol w="2800500"/>
                <a:gridCol w="2800500"/>
                <a:gridCol w="2800500"/>
              </a:tblGrid>
              <a:tr h="519600">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Be responsible</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Talk about online reputation</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Show you trust them</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marR="0" rtl="0" algn="l">
                        <a:lnSpc>
                          <a:spcPct val="130000"/>
                        </a:lnSpc>
                        <a:spcBef>
                          <a:spcPts val="0"/>
                        </a:spcBef>
                        <a:spcAft>
                          <a:spcPts val="0"/>
                        </a:spcAft>
                        <a:buClr>
                          <a:srgbClr val="000000"/>
                        </a:buClr>
                        <a:buSzPts val="1100"/>
                        <a:buFont typeface="Arial"/>
                        <a:buNone/>
                      </a:pPr>
                      <a:r>
                        <a:rPr lang="en" sz="1200" u="none" cap="none" strike="noStrike">
                          <a:latin typeface="Roboto"/>
                          <a:ea typeface="Roboto"/>
                          <a:cs typeface="Roboto"/>
                          <a:sym typeface="Roboto"/>
                        </a:rPr>
                        <a:t>Talk to your teenager about being responsible when they’re online. Children often feel they can say things online that they wouldn’t say face-to-face. Teach them to always have respect for themselves and others online.</a:t>
                      </a:r>
                      <a:endParaRPr sz="12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30000"/>
                        </a:lnSpc>
                        <a:spcBef>
                          <a:spcPts val="0"/>
                        </a:spcBef>
                        <a:spcAft>
                          <a:spcPts val="0"/>
                        </a:spcAft>
                        <a:buClr>
                          <a:schemeClr val="accent2"/>
                        </a:buClr>
                        <a:buSzPts val="1100"/>
                        <a:buFont typeface="Arial"/>
                        <a:buNone/>
                      </a:pPr>
                      <a:r>
                        <a:rPr lang="en" sz="1200" u="none" cap="none" strike="noStrike">
                          <a:latin typeface="Roboto"/>
                          <a:ea typeface="Roboto"/>
                          <a:cs typeface="Roboto"/>
                          <a:sym typeface="Roboto"/>
                        </a:rPr>
                        <a:t>Let them know that anything they upload, email or message could stay around forever online. Remind them they should only do things online that they wouldn’t mind you, their teacher or a future employer seeing. Get them to think about creating a positive digital footprint.</a:t>
                      </a:r>
                      <a:endParaRPr sz="12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30000"/>
                        </a:lnSpc>
                        <a:spcBef>
                          <a:spcPts val="0"/>
                        </a:spcBef>
                        <a:spcAft>
                          <a:spcPts val="0"/>
                        </a:spcAft>
                        <a:buClr>
                          <a:schemeClr val="accent2"/>
                        </a:buClr>
                        <a:buSzPts val="1100"/>
                        <a:buFont typeface="Arial"/>
                        <a:buNone/>
                      </a:pPr>
                      <a:r>
                        <a:rPr lang="en" sz="1200" u="none" cap="none" strike="noStrike">
                          <a:latin typeface="Roboto"/>
                          <a:ea typeface="Roboto"/>
                          <a:cs typeface="Roboto"/>
                          <a:sym typeface="Roboto"/>
                        </a:rPr>
                        <a:t>If you can afford to, give them a small allowance that they can use for spending online so they can download apps, music and films for themselves, from places you agree together.</a:t>
                      </a:r>
                      <a:endParaRPr sz="1200" u="none" cap="none" strike="noStrike">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34" name="Google Shape;434;p32"/>
          <p:cNvSpPr txBox="1"/>
          <p:nvPr>
            <p:ph idx="4294967295"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sz="2400">
                <a:solidFill>
                  <a:srgbClr val="4384F4"/>
                </a:solidFill>
                <a:latin typeface="Roboto"/>
                <a:ea typeface="Roboto"/>
                <a:cs typeface="Roboto"/>
                <a:sym typeface="Roboto"/>
              </a:rPr>
              <a:t>Tips for Parents</a:t>
            </a:r>
            <a:endParaRPr sz="2400">
              <a:solidFill>
                <a:srgbClr val="4384F4"/>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3"/>
          <p:cNvSpPr/>
          <p:nvPr/>
        </p:nvSpPr>
        <p:spPr>
          <a:xfrm>
            <a:off x="918525" y="884838"/>
            <a:ext cx="6741600" cy="36501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latin typeface="Roboto"/>
                <a:ea typeface="Roboto"/>
                <a:cs typeface="Roboto"/>
                <a:sym typeface="Roboto"/>
              </a:rPr>
              <a:t>A teenage girl (15) sent my son’s cousin (16) a very inappropriate video.  He sent it to my son (13) and other kids.  My son deleted the video but didn’t tell me at first.  Soon the video went viral in the school.  The girl’s parents found out and called the police.  The detective said he has a huge pile of similar cases on his desk and can’t get to them all.  The son was cleared but his cousin may get in real trouble for distributing child pornography.  </a:t>
            </a:r>
            <a:endParaRPr b="0" i="0" sz="1100" u="none" cap="none" strike="noStrike">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latin typeface="Roboto"/>
                <a:ea typeface="Roboto"/>
                <a:cs typeface="Roboto"/>
                <a:sym typeface="Roboto"/>
              </a:rPr>
              <a:t>My 12yo daughter was getting a few messages from guys in their 20’s on snapchat.  These were friends of friends.  One kept bugging her for the Netflix/Amazon passwords.  Others asked borderline questions like what time does she go to bed and when does she go to the library.  She didn’t respond and we blocked them.  We have had lots of talks about social media safety</a:t>
            </a:r>
            <a:endParaRPr b="0" i="0" sz="1100" u="none" cap="none" strike="noStrike">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latin typeface="Roboto"/>
                <a:ea typeface="Roboto"/>
                <a:cs typeface="Roboto"/>
                <a:sym typeface="Roboto"/>
              </a:rPr>
              <a:t>Lots of periodic checks on their phones.  We have a no-shaming policy at our house.  No screen time and everything is off by 8pm.  2 hour time limit.  The rule is we can check at any time and we always have their passwords.  But most important is real discussion about the impact of social media.  We really talk with them about when it can be harmful, what should set off a red flag, what you should never do since you can’t take it back, and respect of yourself and others.  </a:t>
            </a:r>
            <a:endParaRPr b="0" i="0" sz="1100" u="none" cap="none" strike="noStrike">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latin typeface="Roboto"/>
                <a:ea typeface="Roboto"/>
                <a:cs typeface="Roboto"/>
                <a:sym typeface="Roboto"/>
              </a:rPr>
              <a:t>This is difficult with ever-changing new apps and trends.  We do random phone checks regularly.  We didn’t know Snapchat had a location tracking feature until one of our boys was being followed by a young girl!</a:t>
            </a:r>
            <a:endParaRPr b="0" i="0" sz="1100" u="none" cap="none" strike="noStrike">
              <a:latin typeface="Roboto"/>
              <a:ea typeface="Roboto"/>
              <a:cs typeface="Roboto"/>
              <a:sym typeface="Roboto"/>
            </a:endParaRPr>
          </a:p>
        </p:txBody>
      </p:sp>
      <p:sp>
        <p:nvSpPr>
          <p:cNvPr id="440" name="Google Shape;440;p3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Real Parent Stories</a:t>
            </a:r>
            <a:endParaRPr b="1">
              <a:solidFill>
                <a:srgbClr val="4384F4"/>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5"/>
          <p:cNvSpPr/>
          <p:nvPr/>
        </p:nvSpPr>
        <p:spPr>
          <a:xfrm>
            <a:off x="918525" y="1301675"/>
            <a:ext cx="6512100" cy="26943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Clr>
                <a:srgbClr val="000000"/>
              </a:buClr>
              <a:buSzPts val="3600"/>
              <a:buFont typeface="Arial"/>
              <a:buNone/>
            </a:pPr>
            <a:r>
              <a:rPr b="1" i="0" lang="en" sz="3600" u="none" cap="none" strike="noStrike">
                <a:latin typeface="Roboto"/>
                <a:ea typeface="Roboto"/>
                <a:cs typeface="Roboto"/>
                <a:sym typeface="Roboto"/>
              </a:rPr>
              <a:t>“</a:t>
            </a:r>
            <a:r>
              <a:rPr b="0" i="0" lang="en" sz="1800" u="none" cap="none" strike="noStrike">
                <a:latin typeface="Roboto"/>
                <a:ea typeface="Roboto"/>
                <a:cs typeface="Roboto"/>
                <a:sym typeface="Roboto"/>
              </a:rPr>
              <a:t>At the end of the day, no law or regulation can take the place of parental engagement and guidance.  Companies, parents, teachers, civil society groups and policymakers must work together in a cooperative and collaborative way to address specific challenges that minors face online and to promote best practices for online safety.</a:t>
            </a:r>
            <a:r>
              <a:rPr b="1" i="0" lang="en" sz="3600" u="none" cap="none" strike="noStrike">
                <a:latin typeface="Roboto"/>
                <a:ea typeface="Roboto"/>
                <a:cs typeface="Roboto"/>
                <a:sym typeface="Roboto"/>
              </a:rPr>
              <a:t>“</a:t>
            </a:r>
            <a:endParaRPr b="1" i="0" sz="3600" u="none" cap="none" strike="noStrike">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c3cc0e4c8f_0_10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Important Resources</a:t>
            </a:r>
            <a:endParaRPr b="1">
              <a:solidFill>
                <a:srgbClr val="4384F4"/>
              </a:solidFill>
              <a:latin typeface="Roboto"/>
              <a:ea typeface="Roboto"/>
              <a:cs typeface="Roboto"/>
              <a:sym typeface="Roboto"/>
            </a:endParaRPr>
          </a:p>
        </p:txBody>
      </p:sp>
      <p:sp>
        <p:nvSpPr>
          <p:cNvPr id="451" name="Google Shape;451;gc3cc0e4c8f_0_108"/>
          <p:cNvSpPr txBox="1"/>
          <p:nvPr/>
        </p:nvSpPr>
        <p:spPr>
          <a:xfrm>
            <a:off x="456525" y="958700"/>
            <a:ext cx="8308800" cy="39468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5F6368"/>
              </a:buClr>
              <a:buSzPts val="2000"/>
              <a:buFont typeface="Roboto"/>
              <a:buChar char="●"/>
            </a:pPr>
            <a:r>
              <a:rPr b="0" i="0" lang="en" sz="1600" u="sng" cap="none" strike="noStrike">
                <a:solidFill>
                  <a:schemeClr val="accent5"/>
                </a:solidFill>
                <a:latin typeface="Roboto"/>
                <a:ea typeface="Roboto"/>
                <a:cs typeface="Roboto"/>
                <a:sym typeface="Roboto"/>
                <a:hlinkClick r:id="rId3">
                  <a:extLst>
                    <a:ext uri="{A12FA001-AC4F-418D-AE19-62706E023703}">
                      <ahyp:hlinkClr val="tx"/>
                    </a:ext>
                  </a:extLst>
                </a:hlinkClick>
              </a:rPr>
              <a:t>https://beinternetawesome.withgoogle.com/en_us/</a:t>
            </a:r>
            <a:endParaRPr b="0" i="0" sz="1600" u="none" cap="none" strike="noStrike">
              <a:solidFill>
                <a:srgbClr val="5F6368"/>
              </a:solidFill>
              <a:latin typeface="Roboto"/>
              <a:ea typeface="Roboto"/>
              <a:cs typeface="Roboto"/>
              <a:sym typeface="Roboto"/>
            </a:endParaRPr>
          </a:p>
          <a:p>
            <a:pPr indent="-355600" lvl="0" marL="457200" marR="0" rtl="0" algn="l">
              <a:lnSpc>
                <a:spcPct val="150000"/>
              </a:lnSpc>
              <a:spcBef>
                <a:spcPts val="0"/>
              </a:spcBef>
              <a:spcAft>
                <a:spcPts val="0"/>
              </a:spcAft>
              <a:buClr>
                <a:srgbClr val="5F6368"/>
              </a:buClr>
              <a:buSzPts val="2000"/>
              <a:buFont typeface="Roboto"/>
              <a:buChar char="●"/>
            </a:pPr>
            <a:r>
              <a:rPr b="0" i="0" lang="en" sz="1600" u="sng" cap="none" strike="noStrike">
                <a:solidFill>
                  <a:schemeClr val="accent5"/>
                </a:solidFill>
                <a:latin typeface="Roboto"/>
                <a:ea typeface="Roboto"/>
                <a:cs typeface="Roboto"/>
                <a:sym typeface="Roboto"/>
                <a:hlinkClick r:id="rId4">
                  <a:extLst>
                    <a:ext uri="{A12FA001-AC4F-418D-AE19-62706E023703}">
                      <ahyp:hlinkClr val="tx"/>
                    </a:ext>
                  </a:extLst>
                </a:hlinkClick>
              </a:rPr>
              <a:t>https://safety.google/</a:t>
            </a:r>
            <a:endParaRPr b="0" i="0" sz="1600" u="none" cap="none" strike="noStrike">
              <a:solidFill>
                <a:srgbClr val="5F6368"/>
              </a:solidFill>
              <a:latin typeface="Roboto"/>
              <a:ea typeface="Roboto"/>
              <a:cs typeface="Roboto"/>
              <a:sym typeface="Roboto"/>
            </a:endParaRPr>
          </a:p>
          <a:p>
            <a:pPr indent="-355600" lvl="0" marL="457200" marR="0" rtl="0" algn="l">
              <a:lnSpc>
                <a:spcPct val="150000"/>
              </a:lnSpc>
              <a:spcBef>
                <a:spcPts val="0"/>
              </a:spcBef>
              <a:spcAft>
                <a:spcPts val="0"/>
              </a:spcAft>
              <a:buClr>
                <a:srgbClr val="5F6368"/>
              </a:buClr>
              <a:buSzPts val="2000"/>
              <a:buFont typeface="Roboto"/>
              <a:buChar char="●"/>
            </a:pPr>
            <a:r>
              <a:rPr b="0" i="0" lang="en" sz="1600" u="sng" cap="none" strike="noStrike">
                <a:solidFill>
                  <a:schemeClr val="accent5"/>
                </a:solidFill>
                <a:latin typeface="Roboto"/>
                <a:ea typeface="Roboto"/>
                <a:cs typeface="Roboto"/>
                <a:sym typeface="Roboto"/>
                <a:hlinkClick r:id="rId5">
                  <a:extLst>
                    <a:ext uri="{A12FA001-AC4F-418D-AE19-62706E023703}">
                      <ahyp:hlinkClr val="tx"/>
                    </a:ext>
                  </a:extLst>
                </a:hlinkClick>
              </a:rPr>
              <a:t>https://www.internetmatters.org/advice/14plus/</a:t>
            </a:r>
            <a:endParaRPr b="0" i="0" sz="1600" u="none" cap="none" strike="noStrike">
              <a:solidFill>
                <a:srgbClr val="5F6368"/>
              </a:solidFill>
              <a:latin typeface="Roboto"/>
              <a:ea typeface="Roboto"/>
              <a:cs typeface="Roboto"/>
              <a:sym typeface="Roboto"/>
            </a:endParaRPr>
          </a:p>
          <a:p>
            <a:pPr indent="-355600" lvl="0" marL="457200" marR="0" rtl="0" algn="l">
              <a:lnSpc>
                <a:spcPct val="150000"/>
              </a:lnSpc>
              <a:spcBef>
                <a:spcPts val="0"/>
              </a:spcBef>
              <a:spcAft>
                <a:spcPts val="0"/>
              </a:spcAft>
              <a:buClr>
                <a:srgbClr val="5F6368"/>
              </a:buClr>
              <a:buSzPts val="2000"/>
              <a:buFont typeface="Roboto"/>
              <a:buChar char="●"/>
            </a:pPr>
            <a:r>
              <a:rPr b="0" i="0" lang="en" sz="1600" u="sng" cap="none" strike="noStrike">
                <a:solidFill>
                  <a:schemeClr val="accent5"/>
                </a:solidFill>
                <a:latin typeface="Roboto"/>
                <a:ea typeface="Roboto"/>
                <a:cs typeface="Roboto"/>
                <a:sym typeface="Roboto"/>
                <a:hlinkClick r:id="rId6">
                  <a:extLst>
                    <a:ext uri="{A12FA001-AC4F-418D-AE19-62706E023703}">
                      <ahyp:hlinkClr val="tx"/>
                    </a:ext>
                  </a:extLst>
                </a:hlinkClick>
              </a:rPr>
              <a:t>https://www.internetmatters.org/resources/monitoring-apps-parents-guide/</a:t>
            </a:r>
            <a:endParaRPr b="0" i="0" sz="1600" u="none" cap="none" strike="noStrike">
              <a:solidFill>
                <a:srgbClr val="5F6368"/>
              </a:solidFill>
              <a:latin typeface="Roboto"/>
              <a:ea typeface="Roboto"/>
              <a:cs typeface="Roboto"/>
              <a:sym typeface="Roboto"/>
            </a:endParaRPr>
          </a:p>
          <a:p>
            <a:pPr indent="-355600" lvl="0" marL="457200" marR="0" rtl="0" algn="l">
              <a:lnSpc>
                <a:spcPct val="150000"/>
              </a:lnSpc>
              <a:spcBef>
                <a:spcPts val="0"/>
              </a:spcBef>
              <a:spcAft>
                <a:spcPts val="0"/>
              </a:spcAft>
              <a:buClr>
                <a:srgbClr val="5F6368"/>
              </a:buClr>
              <a:buSzPts val="2000"/>
              <a:buFont typeface="Roboto"/>
              <a:buChar char="●"/>
            </a:pPr>
            <a:r>
              <a:rPr b="0" i="0" lang="en" sz="1600" u="sng" cap="none" strike="noStrike">
                <a:solidFill>
                  <a:schemeClr val="accent5"/>
                </a:solidFill>
                <a:latin typeface="Roboto"/>
                <a:ea typeface="Roboto"/>
                <a:cs typeface="Roboto"/>
                <a:sym typeface="Roboto"/>
                <a:hlinkClick r:id="rId7">
                  <a:extLst>
                    <a:ext uri="{A12FA001-AC4F-418D-AE19-62706E023703}">
                      <ahyp:hlinkClr val="tx"/>
                    </a:ext>
                  </a:extLst>
                </a:hlinkClick>
              </a:rPr>
              <a:t>https://nationalonlinesafety.com/</a:t>
            </a:r>
            <a:r>
              <a:rPr b="0" i="0" lang="en" sz="1600" u="none" cap="none" strike="noStrike">
                <a:solidFill>
                  <a:srgbClr val="5F6368"/>
                </a:solidFill>
                <a:latin typeface="Roboto"/>
                <a:ea typeface="Roboto"/>
                <a:cs typeface="Roboto"/>
                <a:sym typeface="Roboto"/>
              </a:rPr>
              <a:t> </a:t>
            </a:r>
            <a:r>
              <a:rPr b="0" i="0" lang="en" sz="1600" u="none" cap="none" strike="noStrike">
                <a:solidFill>
                  <a:srgbClr val="434343"/>
                </a:solidFill>
                <a:latin typeface="Roboto"/>
                <a:ea typeface="Roboto"/>
                <a:cs typeface="Roboto"/>
                <a:sym typeface="Roboto"/>
              </a:rPr>
              <a:t>- Features guides to many popular apps/games</a:t>
            </a:r>
            <a:endParaRPr b="0" i="0" sz="1600" u="none" cap="none" strike="noStrike">
              <a:solidFill>
                <a:srgbClr val="434343"/>
              </a:solidFill>
              <a:latin typeface="Roboto"/>
              <a:ea typeface="Roboto"/>
              <a:cs typeface="Roboto"/>
              <a:sym typeface="Roboto"/>
            </a:endParaRPr>
          </a:p>
          <a:p>
            <a:pPr indent="-355600" lvl="0" marL="457200" marR="0" rtl="0" algn="l">
              <a:lnSpc>
                <a:spcPct val="150000"/>
              </a:lnSpc>
              <a:spcBef>
                <a:spcPts val="0"/>
              </a:spcBef>
              <a:spcAft>
                <a:spcPts val="0"/>
              </a:spcAft>
              <a:buClr>
                <a:srgbClr val="5F6368"/>
              </a:buClr>
              <a:buSzPts val="2000"/>
              <a:buFont typeface="Roboto"/>
              <a:buChar char="●"/>
            </a:pPr>
            <a:r>
              <a:rPr b="0" i="0" lang="en" sz="1600" u="sng" cap="none" strike="noStrike">
                <a:solidFill>
                  <a:schemeClr val="accent5"/>
                </a:solidFill>
                <a:latin typeface="Roboto"/>
                <a:ea typeface="Roboto"/>
                <a:cs typeface="Roboto"/>
                <a:sym typeface="Roboto"/>
                <a:hlinkClick r:id="rId8">
                  <a:extLst>
                    <a:ext uri="{A12FA001-AC4F-418D-AE19-62706E023703}">
                      <ahyp:hlinkClr val="tx"/>
                    </a:ext>
                  </a:extLst>
                </a:hlinkClick>
              </a:rPr>
              <a:t>https://nationalonlinesafety.com/training</a:t>
            </a:r>
            <a:endParaRPr b="0" i="0" sz="1400" u="none" cap="none" strike="noStrike">
              <a:solidFill>
                <a:srgbClr val="000000"/>
              </a:solidFill>
              <a:latin typeface="Roboto"/>
              <a:ea typeface="Roboto"/>
              <a:cs typeface="Roboto"/>
              <a:sym typeface="Roboto"/>
            </a:endParaRPr>
          </a:p>
          <a:p>
            <a:pPr indent="-368300" lvl="0" marL="457200" marR="0" rtl="0" algn="l">
              <a:lnSpc>
                <a:spcPct val="150000"/>
              </a:lnSpc>
              <a:spcBef>
                <a:spcPts val="0"/>
              </a:spcBef>
              <a:spcAft>
                <a:spcPts val="0"/>
              </a:spcAft>
              <a:buClr>
                <a:srgbClr val="5F6368"/>
              </a:buClr>
              <a:buSzPts val="2200"/>
              <a:buFont typeface="Roboto"/>
              <a:buChar char="●"/>
            </a:pPr>
            <a:r>
              <a:rPr b="0" i="0" lang="en" sz="1600" u="sng" cap="none" strike="noStrike">
                <a:solidFill>
                  <a:schemeClr val="hlink"/>
                </a:solidFill>
                <a:latin typeface="Roboto"/>
                <a:ea typeface="Roboto"/>
                <a:cs typeface="Roboto"/>
                <a:sym typeface="Roboto"/>
                <a:hlinkClick r:id="rId9"/>
              </a:rPr>
              <a:t>https://smartsocial.com/app-guide-parents-teachers/</a:t>
            </a:r>
            <a:endParaRPr b="0" i="0" sz="2200" u="none" cap="none" strike="noStrike">
              <a:solidFill>
                <a:srgbClr val="5F6368"/>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c3cc0e4c8f_0_9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Use Technology for Good</a:t>
            </a:r>
            <a:endParaRPr b="1">
              <a:solidFill>
                <a:srgbClr val="4384F4"/>
              </a:solidFill>
              <a:latin typeface="Roboto"/>
              <a:ea typeface="Roboto"/>
              <a:cs typeface="Roboto"/>
              <a:sym typeface="Roboto"/>
            </a:endParaRPr>
          </a:p>
        </p:txBody>
      </p:sp>
      <p:sp>
        <p:nvSpPr>
          <p:cNvPr id="457" name="Google Shape;457;gc3cc0e4c8f_0_97"/>
          <p:cNvSpPr txBox="1"/>
          <p:nvPr/>
        </p:nvSpPr>
        <p:spPr>
          <a:xfrm>
            <a:off x="344500" y="1117275"/>
            <a:ext cx="4648500" cy="3788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30000"/>
              </a:lnSpc>
              <a:spcBef>
                <a:spcPts val="0"/>
              </a:spcBef>
              <a:spcAft>
                <a:spcPts val="0"/>
              </a:spcAft>
              <a:buSzPts val="1800"/>
              <a:buFont typeface="Roboto"/>
              <a:buChar char="●"/>
            </a:pPr>
            <a:r>
              <a:rPr b="0" i="0" lang="en" sz="1800" u="none" cap="none" strike="noStrike">
                <a:latin typeface="Roboto"/>
                <a:ea typeface="Roboto"/>
                <a:cs typeface="Roboto"/>
                <a:sym typeface="Roboto"/>
              </a:rPr>
              <a:t>Don’t be afraid of technology</a:t>
            </a:r>
            <a:endParaRPr b="0" i="0" sz="1800" u="none" cap="none" strike="noStrike">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0" i="0" lang="en" sz="1800" u="none" cap="none" strike="noStrike">
                <a:latin typeface="Roboto"/>
                <a:ea typeface="Roboto"/>
                <a:cs typeface="Roboto"/>
                <a:sym typeface="Roboto"/>
              </a:rPr>
              <a:t>We need software developers, graphics designers, story tellers</a:t>
            </a:r>
            <a:endParaRPr b="0" i="0" sz="1800" u="none" cap="none" strike="noStrike">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0" i="0" lang="en" sz="1800" u="none" cap="none" strike="noStrike">
                <a:latin typeface="Roboto"/>
                <a:ea typeface="Roboto"/>
                <a:cs typeface="Roboto"/>
                <a:sym typeface="Roboto"/>
              </a:rPr>
              <a:t>Many learn young</a:t>
            </a:r>
            <a:endParaRPr b="0" i="0" sz="1800" u="none" cap="none" strike="noStrike">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0" i="0" lang="en" sz="1800" u="none" cap="none" strike="noStrike">
                <a:latin typeface="Roboto"/>
                <a:ea typeface="Roboto"/>
                <a:cs typeface="Roboto"/>
                <a:sym typeface="Roboto"/>
              </a:rPr>
              <a:t>Use the technology for good</a:t>
            </a:r>
            <a:endParaRPr b="0" i="0" sz="1800" u="none" cap="none" strike="noStrike">
              <a:latin typeface="Roboto"/>
              <a:ea typeface="Roboto"/>
              <a:cs typeface="Roboto"/>
              <a:sym typeface="Roboto"/>
            </a:endParaRPr>
          </a:p>
          <a:p>
            <a:pPr indent="-342900" lvl="0" marL="457200" marR="0" rtl="0" algn="l">
              <a:lnSpc>
                <a:spcPct val="130000"/>
              </a:lnSpc>
              <a:spcBef>
                <a:spcPts val="0"/>
              </a:spcBef>
              <a:spcAft>
                <a:spcPts val="0"/>
              </a:spcAft>
              <a:buSzPts val="1800"/>
              <a:buFont typeface="Roboto"/>
              <a:buChar char="●"/>
            </a:pPr>
            <a:r>
              <a:rPr b="0" i="0" lang="en" sz="1800" u="none" cap="none" strike="noStrike">
                <a:latin typeface="Roboto"/>
                <a:ea typeface="Roboto"/>
                <a:cs typeface="Roboto"/>
                <a:sym typeface="Roboto"/>
              </a:rPr>
              <a:t>Have a positive impact to the world around you </a:t>
            </a:r>
            <a:endParaRPr b="0" i="0" sz="1800" u="none" cap="none" strike="noStrike">
              <a:latin typeface="Roboto"/>
              <a:ea typeface="Roboto"/>
              <a:cs typeface="Roboto"/>
              <a:sym typeface="Roboto"/>
            </a:endParaRPr>
          </a:p>
        </p:txBody>
      </p:sp>
      <p:pic>
        <p:nvPicPr>
          <p:cNvPr id="458" name="Google Shape;458;gc3cc0e4c8f_0_97"/>
          <p:cNvPicPr preferRelativeResize="0"/>
          <p:nvPr/>
        </p:nvPicPr>
        <p:blipFill rotWithShape="1">
          <a:blip r:embed="rId3">
            <a:alphaModFix/>
          </a:blip>
          <a:srcRect b="0" l="0" r="0" t="0"/>
          <a:stretch/>
        </p:blipFill>
        <p:spPr>
          <a:xfrm>
            <a:off x="5047750" y="1117275"/>
            <a:ext cx="4096251" cy="2730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c3cc0e4c8f_0_11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rPr>
              <a:t>Use Technology for Good</a:t>
            </a:r>
            <a:endParaRPr b="1">
              <a:solidFill>
                <a:srgbClr val="4384F4"/>
              </a:solidFill>
            </a:endParaRPr>
          </a:p>
        </p:txBody>
      </p:sp>
      <p:pic>
        <p:nvPicPr>
          <p:cNvPr descr="A very cute Tik Tok video from Shilog &amp; Bros - showing how technology can be used for good and how important it is to help other people" id="464" name="Google Shape;464;gc3cc0e4c8f_0_117" title="Use Technology For Good">
            <a:hlinkClick r:id="rId3"/>
          </p:cNvPr>
          <p:cNvPicPr preferRelativeResize="0"/>
          <p:nvPr/>
        </p:nvPicPr>
        <p:blipFill rotWithShape="1">
          <a:blip r:embed="rId4">
            <a:alphaModFix/>
          </a:blip>
          <a:srcRect b="0" l="0" r="0" t="0"/>
          <a:stretch/>
        </p:blipFill>
        <p:spPr>
          <a:xfrm>
            <a:off x="1855725" y="980500"/>
            <a:ext cx="5276225" cy="395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c3cc0e4c8f_0_11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1"/>
                </a:solidFill>
                <a:latin typeface="Roboto"/>
                <a:ea typeface="Roboto"/>
                <a:cs typeface="Roboto"/>
                <a:sym typeface="Roboto"/>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How </a:t>
            </a:r>
            <a:r>
              <a:rPr b="1" lang="en">
                <a:solidFill>
                  <a:srgbClr val="4384F4"/>
                </a:solidFill>
                <a:latin typeface="Roboto"/>
                <a:ea typeface="Roboto"/>
                <a:cs typeface="Roboto"/>
                <a:sym typeface="Roboto"/>
              </a:rPr>
              <a:t>Predators Gain Entry: Social Engineering</a:t>
            </a:r>
            <a:endParaRPr b="1">
              <a:solidFill>
                <a:srgbClr val="4384F4"/>
              </a:solidFill>
              <a:latin typeface="Roboto"/>
              <a:ea typeface="Roboto"/>
              <a:cs typeface="Roboto"/>
              <a:sym typeface="Roboto"/>
            </a:endParaRPr>
          </a:p>
        </p:txBody>
      </p:sp>
      <p:pic>
        <p:nvPicPr>
          <p:cNvPr id="222" name="Google Shape;222;p5"/>
          <p:cNvPicPr preferRelativeResize="0"/>
          <p:nvPr/>
        </p:nvPicPr>
        <p:blipFill rotWithShape="1">
          <a:blip r:embed="rId3">
            <a:alphaModFix/>
          </a:blip>
          <a:srcRect b="0" l="0" r="0" t="0"/>
          <a:stretch/>
        </p:blipFill>
        <p:spPr>
          <a:xfrm>
            <a:off x="44386" y="1255050"/>
            <a:ext cx="6364700" cy="3857625"/>
          </a:xfrm>
          <a:prstGeom prst="rect">
            <a:avLst/>
          </a:prstGeom>
          <a:noFill/>
          <a:ln>
            <a:noFill/>
          </a:ln>
        </p:spPr>
      </p:pic>
      <p:sp>
        <p:nvSpPr>
          <p:cNvPr id="223" name="Google Shape;223;p5"/>
          <p:cNvSpPr txBox="1"/>
          <p:nvPr/>
        </p:nvSpPr>
        <p:spPr>
          <a:xfrm>
            <a:off x="323925" y="676750"/>
            <a:ext cx="6267600" cy="4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A broad range of malicious activities using psychological manipulation to trick users into making security mistakes or giving away sensitive information.  </a:t>
            </a:r>
            <a:endParaRPr b="0" i="0" sz="1200" u="none" cap="none" strike="noStrike">
              <a:solidFill>
                <a:srgbClr val="000000"/>
              </a:solidFill>
              <a:latin typeface="Roboto"/>
              <a:ea typeface="Roboto"/>
              <a:cs typeface="Roboto"/>
              <a:sym typeface="Roboto"/>
            </a:endParaRPr>
          </a:p>
        </p:txBody>
      </p:sp>
      <p:sp>
        <p:nvSpPr>
          <p:cNvPr id="224" name="Google Shape;224;p5"/>
          <p:cNvSpPr txBox="1"/>
          <p:nvPr/>
        </p:nvSpPr>
        <p:spPr>
          <a:xfrm>
            <a:off x="7467100" y="2352925"/>
            <a:ext cx="1522800" cy="16932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Phishing</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Vishing</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Smishing</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Sadfishing</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Malware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Unsecure WIFI</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Unsecure Sites</a:t>
            </a:r>
            <a:endParaRPr>
              <a:latin typeface="Roboto"/>
              <a:ea typeface="Roboto"/>
              <a:cs typeface="Roboto"/>
              <a:sym typeface="Roboto"/>
            </a:endParaRPr>
          </a:p>
        </p:txBody>
      </p:sp>
      <p:cxnSp>
        <p:nvCxnSpPr>
          <p:cNvPr id="225" name="Google Shape;225;p5"/>
          <p:cNvCxnSpPr>
            <a:endCxn id="224" idx="1"/>
          </p:cNvCxnSpPr>
          <p:nvPr/>
        </p:nvCxnSpPr>
        <p:spPr>
          <a:xfrm flipH="1" rot="10800000">
            <a:off x="5786500" y="3199525"/>
            <a:ext cx="1680600" cy="264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c11fc265af_0_2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latin typeface="Roboto"/>
                <a:ea typeface="Roboto"/>
                <a:cs typeface="Roboto"/>
                <a:sym typeface="Roboto"/>
              </a:rPr>
              <a:t>5 Good Digital Habits for Families</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c3cc0e4c8f_0_124"/>
          <p:cNvPicPr preferRelativeResize="0"/>
          <p:nvPr/>
        </p:nvPicPr>
        <p:blipFill rotWithShape="1">
          <a:blip r:embed="rId3">
            <a:alphaModFix/>
          </a:blip>
          <a:srcRect b="0" l="0" r="0" t="0"/>
          <a:stretch/>
        </p:blipFill>
        <p:spPr>
          <a:xfrm>
            <a:off x="2092775" y="234174"/>
            <a:ext cx="4513975" cy="720125"/>
          </a:xfrm>
          <a:prstGeom prst="rect">
            <a:avLst/>
          </a:prstGeom>
          <a:noFill/>
          <a:ln>
            <a:noFill/>
          </a:ln>
        </p:spPr>
      </p:pic>
      <p:sp>
        <p:nvSpPr>
          <p:cNvPr id="236" name="Google Shape;236;gc3cc0e4c8f_0_124"/>
          <p:cNvSpPr txBox="1"/>
          <p:nvPr/>
        </p:nvSpPr>
        <p:spPr>
          <a:xfrm>
            <a:off x="623800" y="852075"/>
            <a:ext cx="74607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434343"/>
                </a:solidFill>
                <a:latin typeface="Roboto"/>
                <a:ea typeface="Roboto"/>
                <a:cs typeface="Roboto"/>
                <a:sym typeface="Roboto"/>
              </a:rPr>
              <a:t>https://beinternetawesome.withgoogle.com</a:t>
            </a:r>
            <a:endParaRPr b="1" i="0" sz="2000" u="none" cap="none" strike="noStrike">
              <a:solidFill>
                <a:srgbClr val="434343"/>
              </a:solidFill>
              <a:latin typeface="Roboto"/>
              <a:ea typeface="Roboto"/>
              <a:cs typeface="Roboto"/>
              <a:sym typeface="Roboto"/>
            </a:endParaRPr>
          </a:p>
        </p:txBody>
      </p:sp>
      <p:pic>
        <p:nvPicPr>
          <p:cNvPr descr="Be Internet Awesome is a great program for middle school kids to understand the dangers of being online and how to handle situations online.  Great for educators, churches and families.&#10;&#10;See more at beinternetawesome.withgoogle.com" id="237" name="Google Shape;237;gc3cc0e4c8f_0_124" title="Be Internet Awesome Clip">
            <a:hlinkClick r:id="rId4"/>
          </p:cNvPr>
          <p:cNvPicPr preferRelativeResize="0"/>
          <p:nvPr/>
        </p:nvPicPr>
        <p:blipFill rotWithShape="1">
          <a:blip r:embed="rId5">
            <a:alphaModFix/>
          </a:blip>
          <a:srcRect b="0" l="0" r="0" t="0"/>
          <a:stretch/>
        </p:blipFill>
        <p:spPr>
          <a:xfrm>
            <a:off x="2122250" y="1420875"/>
            <a:ext cx="4557100" cy="3417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2"/>
          <p:cNvSpPr/>
          <p:nvPr/>
        </p:nvSpPr>
        <p:spPr>
          <a:xfrm>
            <a:off x="918525" y="1301675"/>
            <a:ext cx="5611500" cy="3705000"/>
          </a:xfrm>
          <a:prstGeom prst="rect">
            <a:avLst/>
          </a:prstGeom>
          <a:noFill/>
          <a:ln>
            <a:noFill/>
          </a:ln>
        </p:spPr>
        <p:txBody>
          <a:bodyPr anchorCtr="0" anchor="t" bIns="19050" lIns="19050" spcFirstLastPara="1" rIns="19050" wrap="square" tIns="19050">
            <a:noAutofit/>
          </a:bodyPr>
          <a:lstStyle/>
          <a:p>
            <a:pPr indent="-355600" lvl="0" marL="457200" marR="0" rtl="0" algn="l">
              <a:lnSpc>
                <a:spcPct val="115000"/>
              </a:lnSpc>
              <a:spcBef>
                <a:spcPts val="0"/>
              </a:spcBef>
              <a:spcAft>
                <a:spcPts val="0"/>
              </a:spcAft>
              <a:buClr>
                <a:srgbClr val="000000"/>
              </a:buClr>
              <a:buSzPts val="2000"/>
              <a:buFont typeface="Roboto"/>
              <a:buChar char="●"/>
            </a:pPr>
            <a:r>
              <a:rPr b="1" i="0" lang="en" sz="2000" u="none" cap="none" strike="noStrike">
                <a:solidFill>
                  <a:srgbClr val="0000FF"/>
                </a:solidFill>
                <a:latin typeface="Roboto"/>
                <a:ea typeface="Roboto"/>
                <a:cs typeface="Roboto"/>
                <a:sym typeface="Roboto"/>
              </a:rPr>
              <a:t>Smart</a:t>
            </a:r>
            <a:r>
              <a:rPr b="0" i="0" lang="en" sz="2000" u="none" cap="none" strike="noStrike">
                <a:solidFill>
                  <a:srgbClr val="434343"/>
                </a:solidFill>
                <a:latin typeface="Roboto"/>
                <a:ea typeface="Roboto"/>
                <a:cs typeface="Roboto"/>
                <a:sym typeface="Roboto"/>
              </a:rPr>
              <a:t>, Share with Care </a:t>
            </a:r>
            <a:endParaRPr b="0" i="0" sz="2000" u="none" cap="none" strike="noStrike">
              <a:solidFill>
                <a:srgbClr val="434343"/>
              </a:solidFill>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1" i="0" lang="en" sz="2000" u="none" cap="none" strike="noStrike">
                <a:solidFill>
                  <a:srgbClr val="FF0000"/>
                </a:solidFill>
                <a:latin typeface="Roboto"/>
                <a:ea typeface="Roboto"/>
                <a:cs typeface="Roboto"/>
                <a:sym typeface="Roboto"/>
              </a:rPr>
              <a:t>Alert</a:t>
            </a:r>
            <a:r>
              <a:rPr b="0" i="0" lang="en" sz="2000" u="none" cap="none" strike="noStrike">
                <a:solidFill>
                  <a:srgbClr val="434343"/>
                </a:solidFill>
                <a:latin typeface="Roboto"/>
                <a:ea typeface="Roboto"/>
                <a:cs typeface="Roboto"/>
                <a:sym typeface="Roboto"/>
              </a:rPr>
              <a:t>, Don’t Fall for Fake </a:t>
            </a:r>
            <a:endParaRPr b="0" i="0" sz="2000" u="none" cap="none" strike="noStrike">
              <a:solidFill>
                <a:srgbClr val="434343"/>
              </a:solidFill>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1" i="0" lang="en" sz="2000" u="none" cap="none" strike="noStrike">
                <a:solidFill>
                  <a:srgbClr val="FF9900"/>
                </a:solidFill>
                <a:latin typeface="Roboto"/>
                <a:ea typeface="Roboto"/>
                <a:cs typeface="Roboto"/>
                <a:sym typeface="Roboto"/>
              </a:rPr>
              <a:t>Strong</a:t>
            </a:r>
            <a:r>
              <a:rPr b="0" i="0" lang="en" sz="2000" u="none" cap="none" strike="noStrike">
                <a:solidFill>
                  <a:srgbClr val="434343"/>
                </a:solidFill>
                <a:latin typeface="Roboto"/>
                <a:ea typeface="Roboto"/>
                <a:cs typeface="Roboto"/>
                <a:sym typeface="Roboto"/>
              </a:rPr>
              <a:t>, Secure Your Secrets </a:t>
            </a:r>
            <a:endParaRPr b="0" i="0" sz="2000" u="none" cap="none" strike="noStrike">
              <a:solidFill>
                <a:srgbClr val="434343"/>
              </a:solidFill>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1" i="0" lang="en" sz="2000" u="none" cap="none" strike="noStrike">
                <a:solidFill>
                  <a:srgbClr val="38761D"/>
                </a:solidFill>
                <a:latin typeface="Roboto"/>
                <a:ea typeface="Roboto"/>
                <a:cs typeface="Roboto"/>
                <a:sym typeface="Roboto"/>
              </a:rPr>
              <a:t>Kind</a:t>
            </a:r>
            <a:r>
              <a:rPr b="0" i="0" lang="en" sz="2000" u="none" cap="none" strike="noStrike">
                <a:solidFill>
                  <a:srgbClr val="434343"/>
                </a:solidFill>
                <a:latin typeface="Roboto"/>
                <a:ea typeface="Roboto"/>
                <a:cs typeface="Roboto"/>
                <a:sym typeface="Roboto"/>
              </a:rPr>
              <a:t>, Itʼs Cool to Be Kind </a:t>
            </a:r>
            <a:endParaRPr b="0" i="0" sz="2000" u="none" cap="none" strike="noStrike">
              <a:solidFill>
                <a:srgbClr val="434343"/>
              </a:solidFill>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1" i="0" lang="en" sz="2000" u="none" cap="none" strike="noStrike">
                <a:solidFill>
                  <a:srgbClr val="4A86E8"/>
                </a:solidFill>
                <a:latin typeface="Roboto"/>
                <a:ea typeface="Roboto"/>
                <a:cs typeface="Roboto"/>
                <a:sym typeface="Roboto"/>
              </a:rPr>
              <a:t>Brave</a:t>
            </a:r>
            <a:r>
              <a:rPr b="0" i="0" lang="en" sz="2000" u="none" cap="none" strike="noStrike">
                <a:solidFill>
                  <a:srgbClr val="434343"/>
                </a:solidFill>
                <a:latin typeface="Roboto"/>
                <a:ea typeface="Roboto"/>
                <a:cs typeface="Roboto"/>
                <a:sym typeface="Roboto"/>
              </a:rPr>
              <a:t>, When in Doubt, Talk It </a:t>
            </a:r>
            <a:r>
              <a:rPr b="0" i="0" lang="en" sz="2000" u="none" cap="none" strike="noStrike">
                <a:solidFill>
                  <a:schemeClr val="lt1"/>
                </a:solidFill>
                <a:latin typeface="Roboto"/>
                <a:ea typeface="Roboto"/>
                <a:cs typeface="Roboto"/>
                <a:sym typeface="Roboto"/>
              </a:rPr>
              <a:t>Out </a:t>
            </a:r>
            <a:br>
              <a:rPr b="0" i="0" lang="en" sz="2000" u="none" cap="none" strike="noStrike">
                <a:solidFill>
                  <a:schemeClr val="lt1"/>
                </a:solidFill>
                <a:latin typeface="Roboto"/>
                <a:ea typeface="Roboto"/>
                <a:cs typeface="Roboto"/>
                <a:sym typeface="Roboto"/>
              </a:rPr>
            </a:br>
            <a:endParaRPr b="0" i="0" sz="1700" u="none" cap="none" strike="noStrike">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b="0" i="0" sz="1700" u="none" cap="none" strike="noStrike">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rPr b="0" i="0" lang="en" sz="1700" u="none" cap="none" strike="noStrike">
                <a:solidFill>
                  <a:schemeClr val="lt1"/>
                </a:solidFill>
                <a:latin typeface="Roboto"/>
                <a:ea typeface="Roboto"/>
                <a:cs typeface="Roboto"/>
                <a:sym typeface="Roboto"/>
              </a:rPr>
              <a:t>Be Internet Awesome!</a:t>
            </a:r>
            <a:endParaRPr b="0" i="0" sz="1700" u="none" cap="none" strike="noStrike">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b="0" i="0" sz="1700" u="none" cap="none" strike="noStrike">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b="0" i="0" sz="1700" u="none" cap="none" strike="noStrike">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rPr b="0" i="0" lang="en" sz="2000" u="sng" cap="none" strike="noStrike">
                <a:solidFill>
                  <a:schemeClr val="hlink"/>
                </a:solidFill>
                <a:latin typeface="Roboto"/>
                <a:ea typeface="Roboto"/>
                <a:cs typeface="Roboto"/>
                <a:sym typeface="Roboto"/>
                <a:hlinkClick r:id="rId3"/>
              </a:rPr>
              <a:t>https://beinternetawesome.withgoogle.com</a:t>
            </a:r>
            <a:endParaRPr b="0" i="0" sz="2000" u="none" cap="none" strike="noStrike">
              <a:solidFill>
                <a:schemeClr val="lt1"/>
              </a:solidFill>
              <a:latin typeface="Roboto"/>
              <a:ea typeface="Roboto"/>
              <a:cs typeface="Roboto"/>
              <a:sym typeface="Roboto"/>
            </a:endParaRPr>
          </a:p>
        </p:txBody>
      </p:sp>
      <p:sp>
        <p:nvSpPr>
          <p:cNvPr id="243" name="Google Shape;243;p1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5 Good Digital Habits for Families</a:t>
            </a:r>
            <a:endParaRPr b="1">
              <a:solidFill>
                <a:srgbClr val="4384F4"/>
              </a:solidFill>
              <a:latin typeface="Roboto"/>
              <a:ea typeface="Roboto"/>
              <a:cs typeface="Roboto"/>
              <a:sym typeface="Roboto"/>
            </a:endParaRPr>
          </a:p>
        </p:txBody>
      </p:sp>
      <p:pic>
        <p:nvPicPr>
          <p:cNvPr id="244" name="Google Shape;244;p12"/>
          <p:cNvPicPr preferRelativeResize="0"/>
          <p:nvPr/>
        </p:nvPicPr>
        <p:blipFill rotWithShape="1">
          <a:blip r:embed="rId4">
            <a:alphaModFix/>
          </a:blip>
          <a:srcRect b="0" l="0" r="0" t="0"/>
          <a:stretch/>
        </p:blipFill>
        <p:spPr>
          <a:xfrm>
            <a:off x="6752575" y="678676"/>
            <a:ext cx="2102075" cy="2994575"/>
          </a:xfrm>
          <a:prstGeom prst="rect">
            <a:avLst/>
          </a:prstGeom>
          <a:noFill/>
          <a:ln>
            <a:noFill/>
          </a:ln>
        </p:spPr>
      </p:pic>
      <p:pic>
        <p:nvPicPr>
          <p:cNvPr id="245" name="Google Shape;245;p12"/>
          <p:cNvPicPr preferRelativeResize="0"/>
          <p:nvPr/>
        </p:nvPicPr>
        <p:blipFill rotWithShape="1">
          <a:blip r:embed="rId5">
            <a:alphaModFix/>
          </a:blip>
          <a:srcRect b="0" l="0" r="0" t="0"/>
          <a:stretch/>
        </p:blipFill>
        <p:spPr>
          <a:xfrm>
            <a:off x="705600" y="3688539"/>
            <a:ext cx="4895850" cy="78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13"/>
          <p:cNvPicPr preferRelativeResize="0"/>
          <p:nvPr/>
        </p:nvPicPr>
        <p:blipFill rotWithShape="1">
          <a:blip r:embed="rId3">
            <a:alphaModFix/>
          </a:blip>
          <a:srcRect b="0" l="0" r="0" t="0"/>
          <a:stretch/>
        </p:blipFill>
        <p:spPr>
          <a:xfrm>
            <a:off x="-15205" y="0"/>
            <a:ext cx="5521498" cy="1940976"/>
          </a:xfrm>
          <a:prstGeom prst="rect">
            <a:avLst/>
          </a:prstGeom>
          <a:noFill/>
          <a:ln>
            <a:noFill/>
          </a:ln>
        </p:spPr>
      </p:pic>
      <p:sp>
        <p:nvSpPr>
          <p:cNvPr id="251" name="Google Shape;251;p13"/>
          <p:cNvSpPr txBox="1"/>
          <p:nvPr/>
        </p:nvSpPr>
        <p:spPr>
          <a:xfrm>
            <a:off x="350000" y="2130450"/>
            <a:ext cx="8476200" cy="2539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Be a positive presence online, just like in real life</a:t>
            </a:r>
            <a:endParaRPr b="0" i="0" sz="1800" u="none" cap="none" strike="noStrike">
              <a:solidFill>
                <a:srgbClr val="000000"/>
              </a:solidFill>
              <a:latin typeface="Roboto"/>
              <a:ea typeface="Roboto"/>
              <a:cs typeface="Roboto"/>
              <a:sym typeface="Roboto"/>
            </a:endParaRPr>
          </a:p>
          <a:p>
            <a:pPr indent="-342900" lvl="0" marL="457200" marR="0" rtl="0" algn="l">
              <a:lnSpc>
                <a:spcPct val="150000"/>
              </a:lnSpc>
              <a:spcBef>
                <a:spcPts val="0"/>
              </a:spcBef>
              <a:spcAft>
                <a:spcPts val="0"/>
              </a:spcAft>
              <a:buClr>
                <a:srgbClr val="000000"/>
              </a:buClr>
              <a:buSzPts val="1800"/>
              <a:buFont typeface="Lato"/>
              <a:buChar char="●"/>
            </a:pPr>
            <a:r>
              <a:rPr b="0" i="0" lang="en" sz="1800" u="none" cap="none" strike="noStrike">
                <a:solidFill>
                  <a:srgbClr val="000000"/>
                </a:solidFill>
                <a:latin typeface="Roboto"/>
                <a:ea typeface="Roboto"/>
                <a:cs typeface="Roboto"/>
                <a:sym typeface="Roboto"/>
              </a:rPr>
              <a:t>Think before you post.  </a:t>
            </a:r>
            <a:r>
              <a:rPr b="1" i="0" lang="en" sz="1800" u="none" cap="none" strike="noStrike">
                <a:solidFill>
                  <a:srgbClr val="000000"/>
                </a:solidFill>
                <a:latin typeface="Roboto"/>
                <a:ea typeface="Roboto"/>
                <a:cs typeface="Roboto"/>
                <a:sym typeface="Roboto"/>
              </a:rPr>
              <a:t>Ask yourself: Should I really post/share this??</a:t>
            </a:r>
            <a:endParaRPr b="1" i="0" sz="1800" u="none" cap="none" strike="noStrike">
              <a:solidFill>
                <a:srgbClr val="000000"/>
              </a:solidFill>
              <a:latin typeface="Roboto"/>
              <a:ea typeface="Roboto"/>
              <a:cs typeface="Roboto"/>
              <a:sym typeface="Roboto"/>
            </a:endParaRPr>
          </a:p>
          <a:p>
            <a:pPr indent="-342900" lvl="0" marL="457200" marR="0" rtl="0" algn="l">
              <a:lnSpc>
                <a:spcPct val="150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Activity: Talk as a family about what is and is not allowed to be posted and shared </a:t>
            </a:r>
            <a:endParaRPr b="1" i="0" sz="1800" u="none" cap="none" strike="noStrike">
              <a:solidFill>
                <a:srgbClr val="000000"/>
              </a:solidFill>
              <a:latin typeface="Roboto"/>
              <a:ea typeface="Roboto"/>
              <a:cs typeface="Roboto"/>
              <a:sym typeface="Roboto"/>
            </a:endParaRPr>
          </a:p>
          <a:p>
            <a:pPr indent="-342900" lvl="1" marL="914400" marR="0" rtl="0" algn="l">
              <a:lnSpc>
                <a:spcPct val="15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What can you share with family?</a:t>
            </a:r>
            <a:endParaRPr b="0" i="0" sz="1800" u="none" cap="none" strike="noStrike">
              <a:solidFill>
                <a:srgbClr val="000000"/>
              </a:solidFill>
              <a:latin typeface="Roboto"/>
              <a:ea typeface="Roboto"/>
              <a:cs typeface="Roboto"/>
              <a:sym typeface="Roboto"/>
            </a:endParaRPr>
          </a:p>
          <a:p>
            <a:pPr indent="-342900" lvl="1" marL="914400" marR="0" rtl="0" algn="l">
              <a:lnSpc>
                <a:spcPct val="15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What can you shared with people outside the family?	</a:t>
            </a:r>
            <a:endParaRPr b="0" i="0" sz="1800" u="none" cap="none" strike="noStrike">
              <a:solidFill>
                <a:srgbClr val="000000"/>
              </a:solidFill>
              <a:latin typeface="Roboto"/>
              <a:ea typeface="Roboto"/>
              <a:cs typeface="Roboto"/>
              <a:sym typeface="Roboto"/>
            </a:endParaRPr>
          </a:p>
        </p:txBody>
      </p:sp>
      <p:sp>
        <p:nvSpPr>
          <p:cNvPr id="252" name="Google Shape;252;p13"/>
          <p:cNvSpPr/>
          <p:nvPr/>
        </p:nvSpPr>
        <p:spPr>
          <a:xfrm>
            <a:off x="5493500" y="0"/>
            <a:ext cx="3650400" cy="1750200"/>
          </a:xfrm>
          <a:prstGeom prst="rect">
            <a:avLst/>
          </a:prstGeom>
          <a:solidFill>
            <a:srgbClr val="0053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5"/>
          <p:cNvSpPr/>
          <p:nvPr/>
        </p:nvSpPr>
        <p:spPr>
          <a:xfrm>
            <a:off x="334775" y="2297825"/>
            <a:ext cx="7791300" cy="2450100"/>
          </a:xfrm>
          <a:prstGeom prst="rect">
            <a:avLst/>
          </a:prstGeom>
          <a:noFill/>
          <a:ln>
            <a:noFill/>
          </a:ln>
        </p:spPr>
        <p:txBody>
          <a:bodyPr anchorCtr="0" anchor="t" bIns="19050" lIns="19050" spcFirstLastPara="1" rIns="19050" wrap="square" tIns="19050">
            <a:noAutofit/>
          </a:bodyPr>
          <a:lstStyle/>
          <a:p>
            <a:pPr indent="-342900" lvl="0" marL="457200" marR="0" rtl="0" algn="l">
              <a:lnSpc>
                <a:spcPct val="115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Figuring out what’s real and what’s fake is vital to online safety and citizenship.</a:t>
            </a:r>
            <a:endParaRPr b="1"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Double check a site for safety and credibility.</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Learn to differentiate between an advertisement and real content</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Be aware of offers that sound too good to be true</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Learn how to search and verify information before sharing</a:t>
            </a:r>
            <a:endParaRPr b="0" i="0" sz="1800" u="none" cap="none" strike="noStrike">
              <a:solidFill>
                <a:srgbClr val="000000"/>
              </a:solidFill>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1" i="0" lang="en" sz="1800" u="none" cap="none" strike="noStrike">
                <a:solidFill>
                  <a:srgbClr val="000000"/>
                </a:solidFill>
                <a:latin typeface="Roboto"/>
                <a:ea typeface="Roboto"/>
                <a:cs typeface="Roboto"/>
                <a:sym typeface="Roboto"/>
              </a:rPr>
              <a:t>Activity: Talk about fake articles, do search exercises</a:t>
            </a:r>
            <a:endParaRPr b="1" i="0" sz="1800" u="none" cap="none" strike="noStrike">
              <a:solidFill>
                <a:srgbClr val="000000"/>
              </a:solidFill>
              <a:latin typeface="Roboto"/>
              <a:ea typeface="Roboto"/>
              <a:cs typeface="Roboto"/>
              <a:sym typeface="Roboto"/>
            </a:endParaRPr>
          </a:p>
        </p:txBody>
      </p:sp>
      <p:pic>
        <p:nvPicPr>
          <p:cNvPr id="258" name="Google Shape;258;p15"/>
          <p:cNvPicPr preferRelativeResize="0"/>
          <p:nvPr/>
        </p:nvPicPr>
        <p:blipFill rotWithShape="1">
          <a:blip r:embed="rId3">
            <a:alphaModFix/>
          </a:blip>
          <a:srcRect b="0" l="0" r="0" t="0"/>
          <a:stretch/>
        </p:blipFill>
        <p:spPr>
          <a:xfrm>
            <a:off x="0" y="0"/>
            <a:ext cx="5502524" cy="1978275"/>
          </a:xfrm>
          <a:prstGeom prst="rect">
            <a:avLst/>
          </a:prstGeom>
          <a:noFill/>
          <a:ln>
            <a:noFill/>
          </a:ln>
        </p:spPr>
      </p:pic>
      <p:sp>
        <p:nvSpPr>
          <p:cNvPr id="259" name="Google Shape;259;p15"/>
          <p:cNvSpPr/>
          <p:nvPr/>
        </p:nvSpPr>
        <p:spPr>
          <a:xfrm>
            <a:off x="5371750" y="0"/>
            <a:ext cx="3772200" cy="1734600"/>
          </a:xfrm>
          <a:prstGeom prst="rect">
            <a:avLst/>
          </a:prstGeom>
          <a:solidFill>
            <a:srgbClr val="EF48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